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4" r:id="rId2"/>
    <p:sldId id="315" r:id="rId3"/>
    <p:sldId id="321" r:id="rId4"/>
    <p:sldId id="317" r:id="rId5"/>
    <p:sldId id="329" r:id="rId6"/>
    <p:sldId id="318" r:id="rId7"/>
    <p:sldId id="328" r:id="rId8"/>
    <p:sldId id="324" r:id="rId9"/>
    <p:sldId id="325" r:id="rId10"/>
    <p:sldId id="326" r:id="rId11"/>
    <p:sldId id="327" r:id="rId12"/>
    <p:sldId id="330" r:id="rId13"/>
    <p:sldId id="320" r:id="rId14"/>
    <p:sldId id="331" r:id="rId15"/>
  </p:sldIdLst>
  <p:sldSz cx="9144000" cy="6858000" type="screen4x3"/>
  <p:notesSz cx="6662738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38" autoAdjust="0"/>
    <p:restoredTop sz="85481" autoAdjust="0"/>
  </p:normalViewPr>
  <p:slideViewPr>
    <p:cSldViewPr>
      <p:cViewPr varScale="1">
        <p:scale>
          <a:sx n="62" d="100"/>
          <a:sy n="62" d="100"/>
        </p:scale>
        <p:origin x="177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545BF-E68E-4753-97D2-A6570366E586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67877-ED1A-4BBD-ADF4-2C05B14C11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2255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26CAB-6239-402C-9767-60517D7B45A1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17C7A-C2DB-4ED5-B9F6-813E42BC09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1938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52BC1-8489-4183-AD53-78FA97900247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27A7-7020-4427-AD34-E5856E0D845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5338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52BC1-8489-4183-AD53-78FA97900247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27A7-7020-4427-AD34-E5856E0D845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5917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52BC1-8489-4183-AD53-78FA97900247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27A7-7020-4427-AD34-E5856E0D845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149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52BC1-8489-4183-AD53-78FA97900247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27A7-7020-4427-AD34-E5856E0D845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7682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52BC1-8489-4183-AD53-78FA97900247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27A7-7020-4427-AD34-E5856E0D845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703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52BC1-8489-4183-AD53-78FA97900247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27A7-7020-4427-AD34-E5856E0D845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1339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52BC1-8489-4183-AD53-78FA97900247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27A7-7020-4427-AD34-E5856E0D845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2191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52BC1-8489-4183-AD53-78FA97900247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27A7-7020-4427-AD34-E5856E0D845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904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52BC1-8489-4183-AD53-78FA97900247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27A7-7020-4427-AD34-E5856E0D845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0797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52BC1-8489-4183-AD53-78FA97900247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27A7-7020-4427-AD34-E5856E0D845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13353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52BC1-8489-4183-AD53-78FA97900247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27A7-7020-4427-AD34-E5856E0D845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494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52BC1-8489-4183-AD53-78FA97900247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B27A7-7020-4427-AD34-E5856E0D845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0315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rojka.dk/LIP/adize/adize_test.asp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orklarmiglige.dk/adizes-og-de-4-lederroller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youtube.com/watch?v=VGNF6xtLGB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Gruppearbejde og grupperoller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9801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Entreprenøren - brandstifteren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526" y="5373216"/>
            <a:ext cx="2332474" cy="1472208"/>
          </a:xfrm>
          <a:prstGeom prst="rect">
            <a:avLst/>
          </a:prstGeom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 smtClean="0"/>
              <a:t>Måske kan vi gøre det på en helt anden måde</a:t>
            </a:r>
          </a:p>
          <a:p>
            <a:r>
              <a:rPr lang="da-DK" dirty="0" smtClean="0"/>
              <a:t>Visionær og innovativ</a:t>
            </a:r>
          </a:p>
          <a:p>
            <a:r>
              <a:rPr lang="da-DK" dirty="0" smtClean="0"/>
              <a:t>Kreativ og dynamisk</a:t>
            </a:r>
          </a:p>
          <a:p>
            <a:r>
              <a:rPr lang="da-DK" dirty="0" smtClean="0"/>
              <a:t>Risikovillig, søger udfordringer</a:t>
            </a:r>
          </a:p>
          <a:p>
            <a:r>
              <a:rPr lang="da-DK" dirty="0" smtClean="0"/>
              <a:t>Fokuserer på udvikling og forandring</a:t>
            </a:r>
          </a:p>
          <a:p>
            <a:r>
              <a:rPr lang="da-DK" dirty="0" smtClean="0"/>
              <a:t>God til strategisk idé- og produktudvikling</a:t>
            </a:r>
          </a:p>
          <a:p>
            <a:r>
              <a:rPr lang="da-DK" dirty="0" smtClean="0"/>
              <a:t>Igangsætter – man har en idé til man får en ny </a:t>
            </a:r>
          </a:p>
          <a:p>
            <a:r>
              <a:rPr lang="da-DK" dirty="0" smtClean="0"/>
              <a:t>Kan virke flyvsk, hopper hurtigt videre til næste opgave</a:t>
            </a:r>
          </a:p>
          <a:p>
            <a:r>
              <a:rPr lang="da-DK" dirty="0" smtClean="0"/>
              <a:t>Kan have svært ved at følge tingene til dørs  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3404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err="1" smtClean="0"/>
              <a:t>Integratoren</a:t>
            </a:r>
            <a:r>
              <a:rPr lang="da-DK" dirty="0" smtClean="0"/>
              <a:t> – super-medløberen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526" y="5373216"/>
            <a:ext cx="2332474" cy="1472208"/>
          </a:xfrm>
          <a:prstGeom prst="rect">
            <a:avLst/>
          </a:prstGeom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 smtClean="0"/>
              <a:t>Lad </a:t>
            </a:r>
            <a:r>
              <a:rPr lang="da-DK" dirty="0"/>
              <a:t>os lige blive enige om hvad, hvordan og hvorfor </a:t>
            </a:r>
            <a:endParaRPr lang="da-DK" dirty="0" smtClean="0"/>
          </a:p>
          <a:p>
            <a:r>
              <a:rPr lang="da-DK" dirty="0" smtClean="0"/>
              <a:t>Samarbejdsvillig og fleksibel</a:t>
            </a:r>
          </a:p>
          <a:p>
            <a:r>
              <a:rPr lang="da-DK" dirty="0"/>
              <a:t>Lytter, hjælper, </a:t>
            </a:r>
            <a:r>
              <a:rPr lang="da-DK" dirty="0" smtClean="0"/>
              <a:t>støtter og opmuntrer</a:t>
            </a:r>
          </a:p>
          <a:p>
            <a:r>
              <a:rPr lang="da-DK" dirty="0"/>
              <a:t>Koordinerer og danner bro mellem </a:t>
            </a:r>
            <a:r>
              <a:rPr lang="da-DK" dirty="0" smtClean="0"/>
              <a:t>andre</a:t>
            </a:r>
          </a:p>
          <a:p>
            <a:r>
              <a:rPr lang="da-DK" dirty="0" smtClean="0"/>
              <a:t>Har mere fokus på processen end på resultatet</a:t>
            </a:r>
            <a:endParaRPr lang="da-DK" dirty="0"/>
          </a:p>
          <a:p>
            <a:r>
              <a:rPr lang="da-DK" dirty="0" smtClean="0"/>
              <a:t>Udviser omtanke </a:t>
            </a:r>
            <a:r>
              <a:rPr lang="da-DK" dirty="0"/>
              <a:t>og omsorg for </a:t>
            </a:r>
            <a:r>
              <a:rPr lang="da-DK" dirty="0" smtClean="0"/>
              <a:t>andre</a:t>
            </a:r>
          </a:p>
          <a:p>
            <a:r>
              <a:rPr lang="da-DK" dirty="0" smtClean="0"/>
              <a:t>Kan </a:t>
            </a:r>
            <a:r>
              <a:rPr lang="da-DK" dirty="0"/>
              <a:t>indgå i og skabe harmoniske sociale relationer </a:t>
            </a:r>
            <a:endParaRPr lang="da-DK" dirty="0" smtClean="0"/>
          </a:p>
          <a:p>
            <a:r>
              <a:rPr lang="da-DK" dirty="0" smtClean="0"/>
              <a:t>Konfliktsky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24308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Grupperolletest</a:t>
            </a:r>
            <a:endParaRPr lang="da-DK" dirty="0"/>
          </a:p>
        </p:txBody>
      </p:sp>
      <p:pic>
        <p:nvPicPr>
          <p:cNvPr id="15" name="Billed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526" y="5373216"/>
            <a:ext cx="2332474" cy="1472208"/>
          </a:xfrm>
          <a:prstGeom prst="rect">
            <a:avLst/>
          </a:prstGeom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Tag grupperolletesten på</a:t>
            </a:r>
          </a:p>
          <a:p>
            <a:pPr marL="0" indent="0">
              <a:buNone/>
            </a:pPr>
            <a:r>
              <a:rPr lang="da-DK" dirty="0" smtClean="0">
                <a:solidFill>
                  <a:srgbClr val="FF0000"/>
                </a:solidFill>
                <a:hlinkClick r:id="rId3"/>
              </a:rPr>
              <a:t>http</a:t>
            </a:r>
            <a:r>
              <a:rPr lang="da-DK" dirty="0">
                <a:solidFill>
                  <a:srgbClr val="FF0000"/>
                </a:solidFill>
                <a:hlinkClick r:id="rId3"/>
              </a:rPr>
              <a:t>://</a:t>
            </a:r>
            <a:r>
              <a:rPr lang="da-DK" dirty="0" smtClean="0">
                <a:solidFill>
                  <a:srgbClr val="FF0000"/>
                </a:solidFill>
                <a:hlinkClick r:id="rId3"/>
              </a:rPr>
              <a:t>www.itrojka.dk/LIP/adize/adize_test.asp</a:t>
            </a:r>
            <a:endParaRPr lang="da-DK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a-DK" dirty="0" smtClean="0">
                <a:solidFill>
                  <a:srgbClr val="0000FF"/>
                </a:solidFill>
              </a:rPr>
              <a:t>Eller i </a:t>
            </a:r>
            <a:r>
              <a:rPr lang="da-DK" dirty="0" err="1" smtClean="0">
                <a:solidFill>
                  <a:srgbClr val="0000FF"/>
                </a:solidFill>
              </a:rPr>
              <a:t>ludus</a:t>
            </a:r>
            <a:r>
              <a:rPr lang="da-DK" dirty="0" smtClean="0">
                <a:solidFill>
                  <a:srgbClr val="0000FF"/>
                </a:solidFill>
              </a:rPr>
              <a:t> materialer for timen  </a:t>
            </a:r>
            <a:endParaRPr lang="da-DK" dirty="0" smtClean="0">
              <a:solidFill>
                <a:srgbClr val="0000FF"/>
              </a:solidFill>
            </a:endParaRPr>
          </a:p>
          <a:p>
            <a:r>
              <a:rPr lang="da-DK" dirty="0" smtClean="0"/>
              <a:t>Lyt til en forklaring på de fire grupperoller</a:t>
            </a:r>
          </a:p>
          <a:p>
            <a:pPr marL="0" indent="0">
              <a:buNone/>
            </a:pPr>
            <a:r>
              <a:rPr lang="da-DK" dirty="0">
                <a:hlinkClick r:id="rId4"/>
              </a:rPr>
              <a:t>http://</a:t>
            </a:r>
            <a:r>
              <a:rPr lang="da-DK" dirty="0" smtClean="0">
                <a:hlinkClick r:id="rId4"/>
              </a:rPr>
              <a:t>forklarmiglige.dk/adizes-og-de-4-lederroller</a:t>
            </a:r>
            <a:r>
              <a:rPr lang="da-DK" dirty="0" smtClean="0"/>
              <a:t> </a:t>
            </a:r>
          </a:p>
          <a:p>
            <a:r>
              <a:rPr lang="da-DK" dirty="0" smtClean="0"/>
              <a:t>Diskuter i jeres makkergrupper, om der er noget i resultatet af testen, der overrasker jer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8374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822" y="5301208"/>
            <a:ext cx="2039466" cy="155679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Diskutér nu i gruppen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da-DK" dirty="0"/>
              <a:t>Hvilke roller er repræsenteret i gruppen</a:t>
            </a:r>
          </a:p>
          <a:p>
            <a:pPr lvl="0"/>
            <a:r>
              <a:rPr lang="da-DK" dirty="0"/>
              <a:t>Hvilke roller mangler og hvilken betydning kan det have?</a:t>
            </a:r>
          </a:p>
          <a:p>
            <a:pPr lvl="0"/>
            <a:r>
              <a:rPr lang="da-DK" dirty="0"/>
              <a:t>Hvad er jeres styrker i gruppen ift. </a:t>
            </a:r>
            <a:r>
              <a:rPr lang="da-DK" dirty="0" smtClean="0"/>
              <a:t>hvad </a:t>
            </a:r>
            <a:r>
              <a:rPr lang="da-DK" dirty="0"/>
              <a:t>testen viser?</a:t>
            </a:r>
          </a:p>
          <a:p>
            <a:pPr lvl="0"/>
            <a:r>
              <a:rPr lang="da-DK" dirty="0"/>
              <a:t>Hvordan kan I bedst muligt udnytte jeres individuelle styrker?</a:t>
            </a:r>
          </a:p>
          <a:p>
            <a:pPr lvl="0"/>
            <a:r>
              <a:rPr lang="da-DK" dirty="0"/>
              <a:t>Hvad skal I være særligt opmærksomme på, hvad bliver gruppens udfordring?</a:t>
            </a:r>
          </a:p>
          <a:p>
            <a:pPr lvl="0"/>
            <a:r>
              <a:rPr lang="da-DK" dirty="0"/>
              <a:t>Hvordan tager I bedst hensyn til hinandens behov og forventninger i gruppearbejdet?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2579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Problemstilling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Studie i Århus </a:t>
            </a:r>
            <a:r>
              <a:rPr lang="da-DK" sz="1800" dirty="0" smtClean="0">
                <a:solidFill>
                  <a:srgbClr val="00B050"/>
                </a:solidFill>
              </a:rPr>
              <a:t>super</a:t>
            </a:r>
          </a:p>
          <a:p>
            <a:r>
              <a:rPr lang="da-DK" dirty="0" smtClean="0"/>
              <a:t>Du har et kollegie værelse </a:t>
            </a:r>
            <a:r>
              <a:rPr lang="da-DK" sz="1800" dirty="0" err="1" smtClean="0">
                <a:solidFill>
                  <a:srgbClr val="00B050"/>
                </a:solidFill>
              </a:rPr>
              <a:t>jubii</a:t>
            </a:r>
            <a:endParaRPr lang="da-DK" dirty="0" smtClean="0">
              <a:solidFill>
                <a:srgbClr val="00B050"/>
              </a:solidFill>
            </a:endParaRPr>
          </a:p>
          <a:p>
            <a:r>
              <a:rPr lang="da-DK" dirty="0" smtClean="0"/>
              <a:t>Din opsparing er væk </a:t>
            </a:r>
            <a:r>
              <a:rPr lang="da-DK" sz="1600" dirty="0" smtClean="0">
                <a:solidFill>
                  <a:srgbClr val="FF0000"/>
                </a:solidFill>
              </a:rPr>
              <a:t>ØV</a:t>
            </a:r>
          </a:p>
          <a:p>
            <a:r>
              <a:rPr lang="da-DK" dirty="0" smtClean="0"/>
              <a:t>Su rækker til husleje og mad </a:t>
            </a:r>
            <a:r>
              <a:rPr lang="da-DK" sz="1800" dirty="0" smtClean="0">
                <a:solidFill>
                  <a:srgbClr val="FF0000"/>
                </a:solidFill>
              </a:rPr>
              <a:t>Surt </a:t>
            </a:r>
          </a:p>
          <a:p>
            <a:r>
              <a:rPr lang="da-DK" dirty="0" smtClean="0"/>
              <a:t>Du har ingen møbler bortset fra sengen </a:t>
            </a:r>
            <a:r>
              <a:rPr lang="da-DK" sz="1800" dirty="0" smtClean="0">
                <a:solidFill>
                  <a:srgbClr val="FF0000"/>
                </a:solidFill>
              </a:rPr>
              <a:t>Træls</a:t>
            </a:r>
          </a:p>
          <a:p>
            <a:r>
              <a:rPr lang="da-DK" dirty="0" smtClean="0"/>
              <a:t>Du har 4 papkasser at lave møbler med </a:t>
            </a:r>
            <a:r>
              <a:rPr lang="da-DK" sz="2000" dirty="0" smtClean="0">
                <a:solidFill>
                  <a:srgbClr val="00B050"/>
                </a:solidFill>
              </a:rPr>
              <a:t>Fedt</a:t>
            </a:r>
            <a:endParaRPr lang="da-DK" dirty="0" smtClean="0">
              <a:solidFill>
                <a:srgbClr val="00B050"/>
              </a:solidFill>
            </a:endParaRPr>
          </a:p>
          <a:p>
            <a:r>
              <a:rPr lang="da-DK" dirty="0" smtClean="0"/>
              <a:t>Skab et DIY hjem </a:t>
            </a:r>
            <a:r>
              <a:rPr lang="da-DK" sz="1800" dirty="0" smtClean="0">
                <a:solidFill>
                  <a:srgbClr val="00B050"/>
                </a:solidFill>
              </a:rPr>
              <a:t>DIY </a:t>
            </a:r>
            <a:r>
              <a:rPr lang="da-DK" sz="1800" dirty="0" err="1" smtClean="0">
                <a:solidFill>
                  <a:srgbClr val="00B050"/>
                </a:solidFill>
              </a:rPr>
              <a:t>DIY</a:t>
            </a:r>
            <a:r>
              <a:rPr lang="da-DK" sz="1800" dirty="0" smtClean="0">
                <a:solidFill>
                  <a:srgbClr val="00B050"/>
                </a:solidFill>
              </a:rPr>
              <a:t> </a:t>
            </a:r>
            <a:r>
              <a:rPr lang="da-DK" sz="1800" dirty="0" err="1" smtClean="0">
                <a:solidFill>
                  <a:srgbClr val="00B050"/>
                </a:solidFill>
              </a:rPr>
              <a:t>DIY</a:t>
            </a:r>
            <a:r>
              <a:rPr lang="da-DK" sz="1800" dirty="0" smtClean="0">
                <a:solidFill>
                  <a:srgbClr val="00B050"/>
                </a:solidFill>
              </a:rPr>
              <a:t> - </a:t>
            </a:r>
            <a:r>
              <a:rPr lang="da-DK" sz="1800" dirty="0">
                <a:solidFill>
                  <a:srgbClr val="00B050"/>
                </a:solidFill>
              </a:rPr>
              <a:t>DIY </a:t>
            </a:r>
            <a:r>
              <a:rPr lang="da-DK" sz="1800" dirty="0" err="1">
                <a:solidFill>
                  <a:srgbClr val="00B050"/>
                </a:solidFill>
              </a:rPr>
              <a:t>DIY</a:t>
            </a:r>
            <a:r>
              <a:rPr lang="da-DK" sz="1800" dirty="0">
                <a:solidFill>
                  <a:srgbClr val="00B050"/>
                </a:solidFill>
              </a:rPr>
              <a:t> </a:t>
            </a:r>
            <a:r>
              <a:rPr lang="da-DK" sz="1800" dirty="0" smtClean="0">
                <a:solidFill>
                  <a:srgbClr val="00B050"/>
                </a:solidFill>
              </a:rPr>
              <a:t>DIYY - DIY </a:t>
            </a:r>
            <a:r>
              <a:rPr lang="da-DK" sz="1800" dirty="0" err="1">
                <a:solidFill>
                  <a:srgbClr val="00B050"/>
                </a:solidFill>
              </a:rPr>
              <a:t>DIY</a:t>
            </a:r>
            <a:r>
              <a:rPr lang="da-DK" sz="1800" dirty="0">
                <a:solidFill>
                  <a:srgbClr val="00B050"/>
                </a:solidFill>
              </a:rPr>
              <a:t> </a:t>
            </a:r>
            <a:r>
              <a:rPr lang="da-DK" sz="1800" dirty="0" err="1" smtClean="0">
                <a:solidFill>
                  <a:srgbClr val="00B050"/>
                </a:solidFill>
              </a:rPr>
              <a:t>DIY</a:t>
            </a:r>
            <a:r>
              <a:rPr lang="da-DK" sz="1800" dirty="0" smtClean="0">
                <a:solidFill>
                  <a:srgbClr val="00B050"/>
                </a:solidFill>
              </a:rPr>
              <a:t> - </a:t>
            </a:r>
            <a:r>
              <a:rPr lang="da-DK" sz="1800" dirty="0">
                <a:solidFill>
                  <a:srgbClr val="00B050"/>
                </a:solidFill>
              </a:rPr>
              <a:t>DIY </a:t>
            </a:r>
            <a:r>
              <a:rPr lang="da-DK" sz="1800" dirty="0" smtClean="0">
                <a:solidFill>
                  <a:srgbClr val="00B050"/>
                </a:solidFill>
              </a:rPr>
              <a:t>YY </a:t>
            </a:r>
            <a:r>
              <a:rPr lang="da-DK" sz="1800" dirty="0" err="1" smtClean="0">
                <a:solidFill>
                  <a:srgbClr val="00B050"/>
                </a:solidFill>
              </a:rPr>
              <a:t>YY</a:t>
            </a:r>
            <a:r>
              <a:rPr lang="da-DK" sz="1800" dirty="0" smtClean="0">
                <a:solidFill>
                  <a:srgbClr val="00B050"/>
                </a:solidFill>
              </a:rPr>
              <a:t> Y</a:t>
            </a:r>
            <a:endParaRPr lang="da-DK" sz="1800" dirty="0">
              <a:solidFill>
                <a:srgbClr val="00B050"/>
              </a:solidFill>
            </a:endParaRPr>
          </a:p>
          <a:p>
            <a:endParaRPr lang="da-DK" sz="1800" dirty="0"/>
          </a:p>
          <a:p>
            <a:endParaRPr lang="da-DK" sz="1800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52243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 er gruppearbejde?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Diskutér med din makker, hvad I forstår ved arbejdsformen gruppearbejde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256" y="4020666"/>
            <a:ext cx="3717032" cy="2837334"/>
          </a:xfrm>
          <a:prstGeom prst="rect">
            <a:avLst/>
          </a:prstGeom>
        </p:spPr>
      </p:pic>
      <p:pic>
        <p:nvPicPr>
          <p:cNvPr id="1026" name="Picture 2" descr="Billedresultat for fmea mÃ¸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01344"/>
            <a:ext cx="4383805" cy="2090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51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Tænk selv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På baggrund af dine hidtidige erfaringer med gruppearbejde skal du tænke over</a:t>
            </a:r>
          </a:p>
          <a:p>
            <a:pPr lvl="1"/>
            <a:r>
              <a:rPr lang="da-DK" dirty="0"/>
              <a:t>Hvad </a:t>
            </a:r>
            <a:r>
              <a:rPr lang="da-DK" dirty="0" smtClean="0"/>
              <a:t>motiverer </a:t>
            </a:r>
            <a:r>
              <a:rPr lang="da-DK" dirty="0"/>
              <a:t>mig i et gruppearbejde?</a:t>
            </a:r>
          </a:p>
          <a:p>
            <a:pPr lvl="1"/>
            <a:r>
              <a:rPr lang="da-DK" dirty="0"/>
              <a:t>Hvad </a:t>
            </a:r>
            <a:r>
              <a:rPr lang="da-DK" dirty="0" smtClean="0"/>
              <a:t>forstyrrer </a:t>
            </a:r>
            <a:r>
              <a:rPr lang="da-DK" dirty="0"/>
              <a:t>mig i et gruppearbejde?</a:t>
            </a:r>
          </a:p>
          <a:p>
            <a:pPr lvl="1"/>
            <a:r>
              <a:rPr lang="da-DK" dirty="0"/>
              <a:t>Hvad skal der til for at holde den gode arbejdsmoral </a:t>
            </a:r>
            <a:r>
              <a:rPr lang="da-DK" dirty="0" smtClean="0"/>
              <a:t>og </a:t>
            </a:r>
            <a:r>
              <a:rPr lang="da-DK" dirty="0"/>
              <a:t>nå de fastsatte mål</a:t>
            </a:r>
            <a:r>
              <a:rPr lang="da-DK" dirty="0" smtClean="0"/>
              <a:t>?</a:t>
            </a:r>
          </a:p>
          <a:p>
            <a:pPr lvl="1"/>
            <a:r>
              <a:rPr lang="da-DK" dirty="0"/>
              <a:t>Hvad er mine forventninger til gruppearbejdet i </a:t>
            </a:r>
            <a:r>
              <a:rPr lang="da-DK" dirty="0" smtClean="0"/>
              <a:t>min nuværende </a:t>
            </a:r>
            <a:r>
              <a:rPr lang="da-DK" dirty="0"/>
              <a:t>gruppe?</a:t>
            </a:r>
          </a:p>
          <a:p>
            <a:pPr lvl="1"/>
            <a:endParaRPr lang="da-DK" dirty="0"/>
          </a:p>
          <a:p>
            <a:endParaRPr lang="da-DK" dirty="0"/>
          </a:p>
        </p:txBody>
      </p:sp>
      <p:pic>
        <p:nvPicPr>
          <p:cNvPr id="2052" name="Picture 4" descr="Billedresultat for projektudviklings mÃ¸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264890"/>
            <a:ext cx="2040161" cy="1078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123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Fordele og ulemper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Diskutér med din makkergruppe fordele og ulemper ved gruppearbejde</a:t>
            </a:r>
          </a:p>
          <a:p>
            <a:r>
              <a:rPr lang="da-DK" dirty="0" smtClean="0"/>
              <a:t>Lyt til </a:t>
            </a:r>
            <a:r>
              <a:rPr lang="da-DK" dirty="0" smtClean="0">
                <a:hlinkClick r:id="rId2"/>
              </a:rPr>
              <a:t>diskussionen om gruppearbejde</a:t>
            </a:r>
            <a:r>
              <a:rPr lang="da-DK" dirty="0" smtClean="0"/>
              <a:t> fra de studerende ved AAU</a:t>
            </a:r>
          </a:p>
          <a:p>
            <a:r>
              <a:rPr lang="da-DK" dirty="0" smtClean="0"/>
              <a:t>Var der noget, som I ikke havde tænkt på?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582" y="4725144"/>
            <a:ext cx="2459417" cy="2132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07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Den gode gruppe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Indgår et forpligtende </a:t>
            </a:r>
            <a:r>
              <a:rPr lang="da-DK" dirty="0"/>
              <a:t>samarbejde om </a:t>
            </a:r>
            <a:r>
              <a:rPr lang="da-DK" dirty="0" smtClean="0"/>
              <a:t>et fælles mål</a:t>
            </a:r>
          </a:p>
          <a:p>
            <a:r>
              <a:rPr lang="da-DK" dirty="0" smtClean="0"/>
              <a:t>Er motiveret </a:t>
            </a:r>
            <a:r>
              <a:rPr lang="da-DK" dirty="0"/>
              <a:t>af </a:t>
            </a:r>
            <a:r>
              <a:rPr lang="da-DK" dirty="0" smtClean="0"/>
              <a:t>det fælles mål</a:t>
            </a:r>
          </a:p>
          <a:p>
            <a:r>
              <a:rPr lang="da-DK" dirty="0" smtClean="0"/>
              <a:t>Har komplementære kompetencer</a:t>
            </a:r>
          </a:p>
          <a:p>
            <a:r>
              <a:rPr lang="da-DK" dirty="0" smtClean="0"/>
              <a:t>Har fælles arbejdsmetoder</a:t>
            </a:r>
          </a:p>
          <a:p>
            <a:r>
              <a:rPr lang="da-DK" dirty="0" smtClean="0"/>
              <a:t>Udviser gensidig </a:t>
            </a:r>
            <a:r>
              <a:rPr lang="da-DK" dirty="0"/>
              <a:t>ansvarlighed og afhængighed</a:t>
            </a:r>
          </a:p>
          <a:p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229200"/>
            <a:ext cx="1475656" cy="1319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33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Grupperoller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819228"/>
            <a:ext cx="6408712" cy="2038772"/>
          </a:xfrm>
          <a:prstGeom prst="rect">
            <a:avLst/>
          </a:prstGeom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Diskuter i jeres makkergruppe, hvilke roller en gruppe har behov for, for at arbejdet lykkes (f.eks. en der er god til at overholde tiden)</a:t>
            </a:r>
          </a:p>
          <a:p>
            <a:r>
              <a:rPr lang="da-DK" dirty="0" smtClean="0"/>
              <a:t>Diskuter med din makker, hvilke personlige egenskaber en god gruppedeltager skal have</a:t>
            </a:r>
          </a:p>
          <a:p>
            <a:r>
              <a:rPr lang="da-DK" dirty="0" smtClean="0"/>
              <a:t>Hvad kan man gøre for at sikre, at gruppearbejdet forløber så godt som muligt?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5909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Adizes</a:t>
            </a:r>
            <a:r>
              <a:rPr lang="da-DK" dirty="0" smtClean="0"/>
              <a:t> fire grupperoller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Inden du tager grupperolletesten, skal du overveje, hvilken rolle du mener at være bedst til, når du arbejder i gruppe</a:t>
            </a:r>
          </a:p>
          <a:p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4005125"/>
            <a:ext cx="4499992" cy="2840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015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Producenten – den ensomme ulv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526" y="5373216"/>
            <a:ext cx="2332474" cy="1472208"/>
          </a:xfrm>
          <a:prstGeom prst="rect">
            <a:avLst/>
          </a:prstGeom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Lad </a:t>
            </a:r>
            <a:r>
              <a:rPr lang="da-DK" dirty="0"/>
              <a:t>os nu komme i </a:t>
            </a:r>
            <a:r>
              <a:rPr lang="da-DK" dirty="0" smtClean="0"/>
              <a:t>gang</a:t>
            </a:r>
          </a:p>
          <a:p>
            <a:r>
              <a:rPr lang="da-DK" dirty="0" smtClean="0"/>
              <a:t>Viljestærk </a:t>
            </a:r>
            <a:r>
              <a:rPr lang="da-DK" dirty="0"/>
              <a:t>og </a:t>
            </a:r>
            <a:r>
              <a:rPr lang="da-DK" dirty="0" smtClean="0"/>
              <a:t>energisk</a:t>
            </a:r>
          </a:p>
          <a:p>
            <a:r>
              <a:rPr lang="da-DK" dirty="0" smtClean="0"/>
              <a:t>Resultat </a:t>
            </a:r>
            <a:r>
              <a:rPr lang="da-DK" dirty="0"/>
              <a:t>og </a:t>
            </a:r>
            <a:r>
              <a:rPr lang="da-DK" dirty="0" smtClean="0"/>
              <a:t>produktorienteret</a:t>
            </a:r>
            <a:endParaRPr lang="da-DK" dirty="0"/>
          </a:p>
          <a:p>
            <a:r>
              <a:rPr lang="da-DK" dirty="0" smtClean="0"/>
              <a:t>Fagligt fokus, fokus </a:t>
            </a:r>
            <a:r>
              <a:rPr lang="da-DK" dirty="0"/>
              <a:t>på </a:t>
            </a:r>
            <a:r>
              <a:rPr lang="da-DK" dirty="0" smtClean="0"/>
              <a:t>opgaveløsning</a:t>
            </a:r>
          </a:p>
          <a:p>
            <a:r>
              <a:rPr lang="da-DK" dirty="0" smtClean="0"/>
              <a:t>Arbejdsom og produktiv</a:t>
            </a:r>
          </a:p>
          <a:p>
            <a:r>
              <a:rPr lang="da-DK" dirty="0" smtClean="0"/>
              <a:t>Kan drukne </a:t>
            </a:r>
            <a:r>
              <a:rPr lang="da-DK" dirty="0"/>
              <a:t>i </a:t>
            </a:r>
            <a:r>
              <a:rPr lang="da-DK" dirty="0" smtClean="0"/>
              <a:t>opgaveløsning</a:t>
            </a:r>
          </a:p>
          <a:p>
            <a:r>
              <a:rPr lang="da-DK" dirty="0" smtClean="0"/>
              <a:t>Kan miste overblikket og den </a:t>
            </a:r>
            <a:r>
              <a:rPr lang="da-DK" dirty="0"/>
              <a:t>røde </a:t>
            </a:r>
            <a:r>
              <a:rPr lang="da-DK" dirty="0" smtClean="0"/>
              <a:t>tråd</a:t>
            </a:r>
          </a:p>
          <a:p>
            <a:r>
              <a:rPr lang="da-DK" dirty="0" smtClean="0"/>
              <a:t>Kan virke </a:t>
            </a:r>
            <a:r>
              <a:rPr lang="da-DK" dirty="0"/>
              <a:t>stresset </a:t>
            </a:r>
            <a:r>
              <a:rPr lang="da-DK" dirty="0" smtClean="0"/>
              <a:t>(kan smitte gruppen) 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19721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Administratoren – bureaukraten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526" y="5373216"/>
            <a:ext cx="2332474" cy="1472208"/>
          </a:xfrm>
          <a:prstGeom prst="rect">
            <a:avLst/>
          </a:prstGeom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Lad os lige tænke os godt om</a:t>
            </a:r>
          </a:p>
          <a:p>
            <a:r>
              <a:rPr lang="da-DK" dirty="0" smtClean="0"/>
              <a:t>Pligtopfyldende</a:t>
            </a:r>
          </a:p>
          <a:p>
            <a:r>
              <a:rPr lang="da-DK" dirty="0" smtClean="0"/>
              <a:t>Analytisk</a:t>
            </a:r>
          </a:p>
          <a:p>
            <a:r>
              <a:rPr lang="da-DK" dirty="0" smtClean="0"/>
              <a:t>Struktureret og systematisk</a:t>
            </a:r>
          </a:p>
          <a:p>
            <a:r>
              <a:rPr lang="da-DK" dirty="0" smtClean="0"/>
              <a:t>God </a:t>
            </a:r>
            <a:r>
              <a:rPr lang="da-DK" dirty="0"/>
              <a:t>til budgetter og </a:t>
            </a:r>
            <a:r>
              <a:rPr lang="da-DK" dirty="0" smtClean="0"/>
              <a:t>tidsplaner</a:t>
            </a:r>
          </a:p>
          <a:p>
            <a:r>
              <a:rPr lang="da-DK" dirty="0" smtClean="0"/>
              <a:t>Har </a:t>
            </a:r>
            <a:r>
              <a:rPr lang="da-DK" dirty="0"/>
              <a:t>det bedst med stabilitet, </a:t>
            </a:r>
            <a:r>
              <a:rPr lang="da-DK" dirty="0" smtClean="0"/>
              <a:t>orden og kontrol</a:t>
            </a:r>
            <a:endParaRPr lang="da-DK" dirty="0"/>
          </a:p>
          <a:p>
            <a:r>
              <a:rPr lang="da-DK" dirty="0" smtClean="0"/>
              <a:t>Kan virke ufleksibel og bureaukratisk </a:t>
            </a:r>
          </a:p>
          <a:p>
            <a:r>
              <a:rPr lang="da-DK" dirty="0" smtClean="0"/>
              <a:t>Regelrytter, ikke </a:t>
            </a:r>
            <a:r>
              <a:rPr lang="da-DK" dirty="0"/>
              <a:t>risikovillig </a:t>
            </a:r>
          </a:p>
        </p:txBody>
      </p:sp>
    </p:spTree>
    <p:extLst>
      <p:ext uri="{BB962C8B-B14F-4D97-AF65-F5344CB8AC3E}">
        <p14:creationId xmlns:p14="http://schemas.microsoft.com/office/powerpoint/2010/main" val="3387361519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588</Words>
  <Application>Microsoft Office PowerPoint</Application>
  <PresentationFormat>Skærmshow (4:3)</PresentationFormat>
  <Paragraphs>85</Paragraphs>
  <Slides>14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14</vt:i4>
      </vt:variant>
    </vt:vector>
  </HeadingPairs>
  <TitlesOfParts>
    <vt:vector size="17" baseType="lpstr">
      <vt:lpstr>Arial</vt:lpstr>
      <vt:lpstr>Calibri</vt:lpstr>
      <vt:lpstr>Kontortema</vt:lpstr>
      <vt:lpstr>Gruppearbejde og grupperoller</vt:lpstr>
      <vt:lpstr>Hvad er gruppearbejde?</vt:lpstr>
      <vt:lpstr>Tænk selv</vt:lpstr>
      <vt:lpstr>Fordele og ulemper</vt:lpstr>
      <vt:lpstr>Den gode gruppe</vt:lpstr>
      <vt:lpstr>Grupperoller</vt:lpstr>
      <vt:lpstr>Adizes fire grupperoller</vt:lpstr>
      <vt:lpstr>Producenten – den ensomme ulv</vt:lpstr>
      <vt:lpstr>Administratoren – bureaukraten</vt:lpstr>
      <vt:lpstr>Entreprenøren - brandstifteren</vt:lpstr>
      <vt:lpstr>Integratoren – super-medløberen</vt:lpstr>
      <vt:lpstr>Grupperolletest</vt:lpstr>
      <vt:lpstr>Diskutér nu i gruppen</vt:lpstr>
      <vt:lpstr>Problemstilling </vt:lpstr>
    </vt:vector>
  </TitlesOfParts>
  <Company>Syddansk Erhvervsskole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Teknologi</dc:title>
  <dc:creator>otgsde</dc:creator>
  <cp:lastModifiedBy>Steen Heide</cp:lastModifiedBy>
  <cp:revision>131</cp:revision>
  <cp:lastPrinted>2015-07-31T08:18:33Z</cp:lastPrinted>
  <dcterms:created xsi:type="dcterms:W3CDTF">2015-01-04T12:35:33Z</dcterms:created>
  <dcterms:modified xsi:type="dcterms:W3CDTF">2018-08-13T19:01:32Z</dcterms:modified>
</cp:coreProperties>
</file>