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172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095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04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814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419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828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550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52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92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981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0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65D03-2458-4DC8-BB7D-3E6E393FE53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9FC1D-8044-4EB5-A819-66910020E2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716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6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LAB </a:t>
            </a:r>
            <a:r>
              <a:rPr lang="da-DK" smtClean="0"/>
              <a:t>øvelse 2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Bit manipulation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86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hlinkClick r:id="rId2" action="ppaction://hlinksldjump"/>
              </a:rPr>
              <a:t>Flow Chart</a:t>
            </a:r>
            <a:endParaRPr lang="da-DK" dirty="0">
              <a:hlinkClick r:id="rId2" action="ppaction://hlinksldjump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37" t="37122" r="26384" b="58412"/>
          <a:stretch/>
        </p:blipFill>
        <p:spPr bwMode="auto">
          <a:xfrm>
            <a:off x="1284858" y="1700808"/>
            <a:ext cx="14617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899592" y="292494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Start eller slut label.</a:t>
            </a:r>
          </a:p>
          <a:p>
            <a:endParaRPr lang="da-DK" dirty="0" smtClean="0"/>
          </a:p>
          <a:p>
            <a:r>
              <a:rPr lang="da-DK" dirty="0" smtClean="0"/>
              <a:t>Vi kan sagtens have mange Flow Charts der hænger sammen, så vil labelen vise hvor vi kommer fra, og hvor vi skal hen  </a:t>
            </a:r>
            <a:endParaRPr lang="da-DK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37" t="61829" r="26384" b="33246"/>
          <a:stretch/>
        </p:blipFill>
        <p:spPr bwMode="auto">
          <a:xfrm>
            <a:off x="1284858" y="5373216"/>
            <a:ext cx="1461716" cy="103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21" t="42004" r="23227" b="47711"/>
          <a:stretch/>
        </p:blipFill>
        <p:spPr bwMode="auto">
          <a:xfrm>
            <a:off x="3695796" y="1124744"/>
            <a:ext cx="2204461" cy="158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boks 7"/>
          <p:cNvSpPr txBox="1"/>
          <p:nvPr/>
        </p:nvSpPr>
        <p:spPr>
          <a:xfrm>
            <a:off x="3668009" y="2636912"/>
            <a:ext cx="2232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dirty="0" smtClean="0"/>
              <a:t>Valg </a:t>
            </a:r>
            <a:r>
              <a:rPr lang="da-DK" dirty="0" err="1" smtClean="0"/>
              <a:t>box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En valg </a:t>
            </a:r>
            <a:r>
              <a:rPr lang="da-DK" dirty="0" err="1" smtClean="0"/>
              <a:t>box</a:t>
            </a:r>
            <a:r>
              <a:rPr lang="da-DK" dirty="0" smtClean="0"/>
              <a:t> har to udgange, en hvis betingelsen i </a:t>
            </a:r>
            <a:r>
              <a:rPr lang="da-DK" dirty="0" err="1" smtClean="0"/>
              <a:t>boxen</a:t>
            </a:r>
            <a:r>
              <a:rPr lang="da-DK" dirty="0" smtClean="0"/>
              <a:t> er opfyldt og en hvis den ikke er </a:t>
            </a:r>
          </a:p>
          <a:p>
            <a:endParaRPr lang="da-DK" dirty="0"/>
          </a:p>
          <a:p>
            <a:r>
              <a:rPr lang="da-DK" dirty="0" smtClean="0"/>
              <a:t>Her er:</a:t>
            </a:r>
          </a:p>
          <a:p>
            <a:r>
              <a:rPr lang="da-DK" dirty="0" smtClean="0"/>
              <a:t>Ja = Sand</a:t>
            </a:r>
          </a:p>
          <a:p>
            <a:r>
              <a:rPr lang="da-DK" dirty="0" smtClean="0"/>
              <a:t>Nej = Falsk</a:t>
            </a:r>
            <a:endParaRPr lang="da-DK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63" t="58926" r="15446" b="37626"/>
          <a:stretch/>
        </p:blipFill>
        <p:spPr bwMode="auto">
          <a:xfrm>
            <a:off x="6156176" y="1700808"/>
            <a:ext cx="2654710" cy="5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boks 10"/>
          <p:cNvSpPr txBox="1"/>
          <p:nvPr/>
        </p:nvSpPr>
        <p:spPr>
          <a:xfrm>
            <a:off x="6300192" y="2708875"/>
            <a:ext cx="2232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dirty="0" err="1" smtClean="0"/>
              <a:t>Process</a:t>
            </a:r>
            <a:r>
              <a:rPr lang="da-DK" dirty="0" smtClean="0"/>
              <a:t> </a:t>
            </a:r>
            <a:r>
              <a:rPr lang="da-DK" dirty="0" err="1" smtClean="0"/>
              <a:t>box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I en </a:t>
            </a:r>
            <a:r>
              <a:rPr lang="da-DK" dirty="0" err="1" smtClean="0"/>
              <a:t>process</a:t>
            </a:r>
            <a:r>
              <a:rPr lang="da-DK" dirty="0" smtClean="0"/>
              <a:t> </a:t>
            </a:r>
            <a:r>
              <a:rPr lang="da-DK" dirty="0" err="1" smtClean="0"/>
              <a:t>box</a:t>
            </a:r>
            <a:r>
              <a:rPr lang="da-DK" dirty="0" smtClean="0"/>
              <a:t> udføres en handling.</a:t>
            </a:r>
          </a:p>
          <a:p>
            <a:endParaRPr lang="da-DK" dirty="0"/>
          </a:p>
          <a:p>
            <a:r>
              <a:rPr lang="da-DK" dirty="0" smtClean="0"/>
              <a:t>Handlingen behøver ikke være ”synlig” udenfor controlleren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01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hlinkClick r:id="rId2" action="ppaction://hlinksldjump"/>
              </a:rPr>
              <a:t>BTFSS og BTFSC</a:t>
            </a:r>
            <a:endParaRPr lang="da-DK" dirty="0">
              <a:hlinkClick r:id="rId2" action="ppaction://hlinksldjump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2555776" y="1628800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Kommando der tester en binær værdi i et register/file og springer den næste instruktion over hvis testen er sand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1475656" y="270453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BTFSS  = Bit Test File Skip if Set      ; springer over hvis værdien er høj</a:t>
            </a:r>
          </a:p>
          <a:p>
            <a:r>
              <a:rPr lang="da-DK" dirty="0" smtClean="0"/>
              <a:t>BTFSC  = Bit Test File Skip if Clear  ; springer over hvis værdien er Lav  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2555776" y="3573016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HINT</a:t>
            </a:r>
          </a:p>
          <a:p>
            <a:r>
              <a:rPr lang="da-DK" dirty="0" smtClean="0"/>
              <a:t>Det er ofte en god ide at bruge en </a:t>
            </a:r>
            <a:r>
              <a:rPr lang="da-DK" dirty="0" err="1" smtClean="0"/>
              <a:t>Goto</a:t>
            </a:r>
            <a:r>
              <a:rPr lang="da-DK" dirty="0" smtClean="0"/>
              <a:t> i den linje der kan springes over.</a:t>
            </a:r>
          </a:p>
          <a:p>
            <a:r>
              <a:rPr lang="da-DK" dirty="0" smtClean="0"/>
              <a:t>På den måde kan man få mere end 1 </a:t>
            </a:r>
            <a:r>
              <a:rPr lang="da-DK" dirty="0" err="1" smtClean="0"/>
              <a:t>linie</a:t>
            </a:r>
            <a:r>
              <a:rPr lang="da-DK" dirty="0" smtClean="0"/>
              <a:t> at gøre med. 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2555776" y="5159511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Syntaks</a:t>
            </a:r>
          </a:p>
          <a:p>
            <a:r>
              <a:rPr lang="da-DK" dirty="0" smtClean="0"/>
              <a:t>BTFSS 	SWITCH,0	   ; File = SWITCH  Bit = Bit0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12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hlinkClick r:id="rId2" action="ppaction://hlinksldjump"/>
              </a:rPr>
              <a:t>BSF og BCF</a:t>
            </a:r>
            <a:endParaRPr lang="da-DK" dirty="0">
              <a:hlinkClick r:id="rId2" action="ppaction://hlinksldjump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2555776" y="162880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Kommando der Retter en binær værdi i et register/file, til enten 0 eller 1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1475656" y="270453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28863" algn="l"/>
              </a:tabLst>
            </a:pPr>
            <a:r>
              <a:rPr lang="da-DK" dirty="0" smtClean="0"/>
              <a:t>BCF  = Bit Clear File	; sætter værdien af den aktuelle bit lav (0)</a:t>
            </a:r>
          </a:p>
          <a:p>
            <a:pPr>
              <a:tabLst>
                <a:tab pos="2328863" algn="l"/>
              </a:tabLst>
            </a:pPr>
            <a:r>
              <a:rPr lang="da-DK" dirty="0" smtClean="0"/>
              <a:t>BSF  = Bit Set File	; sætter værdien af den aktuelle bit høj (1)</a:t>
            </a:r>
          </a:p>
        </p:txBody>
      </p:sp>
      <p:sp>
        <p:nvSpPr>
          <p:cNvPr id="6" name="Tekstboks 5"/>
          <p:cNvSpPr txBox="1"/>
          <p:nvPr/>
        </p:nvSpPr>
        <p:spPr>
          <a:xfrm>
            <a:off x="2555776" y="3573016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HINT</a:t>
            </a:r>
          </a:p>
          <a:p>
            <a:r>
              <a:rPr lang="da-DK" dirty="0" smtClean="0"/>
              <a:t>Ingen hint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555776" y="4437112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Syntaks</a:t>
            </a:r>
          </a:p>
          <a:p>
            <a:r>
              <a:rPr lang="da-DK" dirty="0" smtClean="0"/>
              <a:t>BSF 	LED,0	   ; File = SWITCH  Bit = Bit0 bliver sat høj</a:t>
            </a:r>
          </a:p>
        </p:txBody>
      </p:sp>
    </p:spTree>
    <p:extLst>
      <p:ext uri="{BB962C8B-B14F-4D97-AF65-F5344CB8AC3E}">
        <p14:creationId xmlns:p14="http://schemas.microsoft.com/office/powerpoint/2010/main" val="19272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>
                <a:hlinkClick r:id="rId2" action="ppaction://hlinksldjump"/>
              </a:rPr>
              <a:t>Goto</a:t>
            </a:r>
            <a:r>
              <a:rPr lang="da-DK" dirty="0" smtClean="0">
                <a:hlinkClick r:id="rId2" action="ppaction://hlinksldjump"/>
              </a:rPr>
              <a:t> og Label</a:t>
            </a:r>
            <a:endParaRPr lang="da-DK" dirty="0">
              <a:hlinkClick r:id="rId2" action="ppaction://hlinksldjump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2555776" y="1628800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Goto</a:t>
            </a:r>
            <a:r>
              <a:rPr lang="da-DK" dirty="0" smtClean="0"/>
              <a:t> er en kommando der lader programmet fortsætte et nyt sted i koden, hvor den tilhørende label er placeret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1619672" y="2780928"/>
            <a:ext cx="66967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	Syntaks</a:t>
            </a:r>
          </a:p>
          <a:p>
            <a:pPr>
              <a:tabLst>
                <a:tab pos="895350" algn="l"/>
                <a:tab pos="1433513" algn="l"/>
                <a:tab pos="2243138" algn="l"/>
              </a:tabLst>
            </a:pPr>
            <a:r>
              <a:rPr lang="da-DK" dirty="0" smtClean="0"/>
              <a:t>Loop	BSF 	LED,0	  ; File = SWITCH  Bit = Bit0 bliver sat høj</a:t>
            </a:r>
          </a:p>
          <a:p>
            <a:pPr>
              <a:tabLst>
                <a:tab pos="895350" algn="l"/>
                <a:tab pos="1433513" algn="l"/>
                <a:tab pos="2328863" algn="l"/>
              </a:tabLst>
            </a:pPr>
            <a:r>
              <a:rPr lang="da-DK" dirty="0" smtClean="0"/>
              <a:t>	BSF 	LED,1	; File = SWITCH  Bit = Bit1 bliver sat lav</a:t>
            </a:r>
          </a:p>
          <a:p>
            <a:pPr>
              <a:tabLst>
                <a:tab pos="895350" algn="l"/>
                <a:tab pos="2328863" algn="l"/>
              </a:tabLst>
            </a:pPr>
            <a:r>
              <a:rPr lang="da-DK" dirty="0" smtClean="0"/>
              <a:t>	</a:t>
            </a:r>
            <a:r>
              <a:rPr lang="da-DK" dirty="0" err="1" smtClean="0"/>
              <a:t>Goto</a:t>
            </a:r>
            <a:r>
              <a:rPr lang="da-DK" dirty="0" smtClean="0"/>
              <a:t> Loop	; programmet fortsætter ved Loop igen	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720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Indholdsfortegnelse</a:t>
            </a:r>
            <a:endParaRPr lang="da-DK" dirty="0"/>
          </a:p>
        </p:txBody>
      </p:sp>
      <p:sp>
        <p:nvSpPr>
          <p:cNvPr id="4" name="Rektangel 3">
            <a:hlinkClick r:id="rId2" action="ppaction://hlinksldjump"/>
          </p:cNvPr>
          <p:cNvSpPr/>
          <p:nvPr/>
        </p:nvSpPr>
        <p:spPr>
          <a:xfrm>
            <a:off x="623558" y="2058968"/>
            <a:ext cx="129614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Høj </a:t>
            </a:r>
            <a:r>
              <a:rPr lang="da-DK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Høj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" name="Rektangel 4">
            <a:hlinkClick r:id="rId3" action="ppaction://hlinksldjump"/>
          </p:cNvPr>
          <p:cNvSpPr/>
          <p:nvPr/>
        </p:nvSpPr>
        <p:spPr>
          <a:xfrm>
            <a:off x="2288381" y="2063962"/>
            <a:ext cx="129614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NOT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6" name="Rektangel 5">
            <a:hlinkClick r:id="rId4" action="ppaction://hlinksldjump"/>
          </p:cNvPr>
          <p:cNvSpPr/>
          <p:nvPr/>
        </p:nvSpPr>
        <p:spPr>
          <a:xfrm>
            <a:off x="3962940" y="2052415"/>
            <a:ext cx="129614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AND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hlinkClick r:id="rId5" action="ppaction://hlinksldjump"/>
          </p:cNvPr>
          <p:cNvSpPr/>
          <p:nvPr/>
        </p:nvSpPr>
        <p:spPr>
          <a:xfrm>
            <a:off x="5592851" y="2052415"/>
            <a:ext cx="129614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OR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hlinkClick r:id="rId6" action="ppaction://hlinksldjump"/>
          </p:cNvPr>
          <p:cNvSpPr/>
          <p:nvPr/>
        </p:nvSpPr>
        <p:spPr>
          <a:xfrm>
            <a:off x="7256933" y="2052415"/>
            <a:ext cx="1296144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X-OR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23559" y="1657930"/>
            <a:ext cx="7929518" cy="396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ØVELSER I PROGRAMERING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623558" y="3201609"/>
            <a:ext cx="7929519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Hjælp generelt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1" name="Rektangel 10">
            <a:hlinkClick r:id="rId7" action="ppaction://hlinksldjump"/>
          </p:cNvPr>
          <p:cNvSpPr/>
          <p:nvPr/>
        </p:nvSpPr>
        <p:spPr>
          <a:xfrm>
            <a:off x="623558" y="3597653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Bit/byte</a:t>
            </a:r>
          </a:p>
          <a:p>
            <a:pPr algn="ctr"/>
            <a:r>
              <a:rPr lang="da-DK" dirty="0" smtClean="0">
                <a:solidFill>
                  <a:schemeClr val="tx1"/>
                </a:solidFill>
              </a:rPr>
              <a:t>Registre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2" name="Rektangel 11">
            <a:hlinkClick r:id="rId8" action="ppaction://hlinksldjump"/>
          </p:cNvPr>
          <p:cNvSpPr/>
          <p:nvPr/>
        </p:nvSpPr>
        <p:spPr>
          <a:xfrm>
            <a:off x="2288381" y="3597653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Flow </a:t>
            </a:r>
            <a:r>
              <a:rPr lang="da-DK" dirty="0">
                <a:solidFill>
                  <a:schemeClr val="tx1"/>
                </a:solidFill>
              </a:rPr>
              <a:t>C</a:t>
            </a:r>
            <a:r>
              <a:rPr lang="da-DK" dirty="0" smtClean="0">
                <a:solidFill>
                  <a:schemeClr val="tx1"/>
                </a:solidFill>
              </a:rPr>
              <a:t>hart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23557" y="4681021"/>
            <a:ext cx="7929519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Hjælp til instruktioner 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4" name="Rektangel 13">
            <a:hlinkClick r:id="rId9" action="ppaction://hlinksldjump"/>
          </p:cNvPr>
          <p:cNvSpPr/>
          <p:nvPr/>
        </p:nvSpPr>
        <p:spPr>
          <a:xfrm>
            <a:off x="623557" y="5077065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BTFSS</a:t>
            </a:r>
          </a:p>
          <a:p>
            <a:pPr algn="ctr"/>
            <a:r>
              <a:rPr lang="da-DK" dirty="0" smtClean="0">
                <a:solidFill>
                  <a:schemeClr val="tx1"/>
                </a:solidFill>
              </a:rPr>
              <a:t>BTFSC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5" name="Rektangel 14">
            <a:hlinkClick r:id="rId10" action="ppaction://hlinksldjump"/>
          </p:cNvPr>
          <p:cNvSpPr/>
          <p:nvPr/>
        </p:nvSpPr>
        <p:spPr>
          <a:xfrm>
            <a:off x="2288380" y="5077065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BSF</a:t>
            </a:r>
          </a:p>
          <a:p>
            <a:pPr algn="ctr"/>
            <a:r>
              <a:rPr lang="da-DK" dirty="0" smtClean="0">
                <a:solidFill>
                  <a:schemeClr val="tx1"/>
                </a:solidFill>
              </a:rPr>
              <a:t>BCF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6" name="Rektangel 15">
            <a:hlinkClick r:id="rId11" action="ppaction://hlinksldjump"/>
          </p:cNvPr>
          <p:cNvSpPr/>
          <p:nvPr/>
        </p:nvSpPr>
        <p:spPr>
          <a:xfrm>
            <a:off x="3938974" y="5077065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>
                <a:solidFill>
                  <a:schemeClr val="tx1"/>
                </a:solidFill>
              </a:rPr>
              <a:t>Goto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7" name="Rektangel 16">
            <a:hlinkClick r:id="rId12" action="ppaction://hlinksldjump"/>
          </p:cNvPr>
          <p:cNvSpPr/>
          <p:nvPr/>
        </p:nvSpPr>
        <p:spPr>
          <a:xfrm>
            <a:off x="3962940" y="3597653"/>
            <a:ext cx="12961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Program</a:t>
            </a:r>
          </a:p>
          <a:p>
            <a:pPr algn="ctr"/>
            <a:r>
              <a:rPr lang="da-DK" dirty="0" smtClean="0">
                <a:solidFill>
                  <a:schemeClr val="tx1"/>
                </a:solidFill>
              </a:rPr>
              <a:t>Struktur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hlinkClick r:id="rId2" action="ppaction://hlinksldjump"/>
              </a:rPr>
              <a:t>Aktiveret switch </a:t>
            </a:r>
            <a:r>
              <a:rPr lang="da-DK" dirty="0" smtClean="0">
                <a:sym typeface="Wingdings" panose="05000000000000000000" pitchFamily="2" charset="2"/>
                <a:hlinkClick r:id="rId2" action="ppaction://hlinksldjump"/>
              </a:rPr>
              <a:t> LED tændt</a:t>
            </a:r>
            <a:endParaRPr lang="da-DK" dirty="0">
              <a:hlinkClick r:id="rId2" action="ppaction://hlinksldjump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1115616" y="1556792"/>
            <a:ext cx="33843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BTFSS: Bit Test File Skip Set</a:t>
            </a:r>
          </a:p>
          <a:p>
            <a:r>
              <a:rPr lang="da-DK" sz="1400" dirty="0" smtClean="0"/>
              <a:t>Hopper næste instruktion over hvis den aktuelle bit er høj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01984"/>
              </p:ext>
            </p:extLst>
          </p:nvPr>
        </p:nvGraphicFramePr>
        <p:xfrm>
          <a:off x="539552" y="5403322"/>
          <a:ext cx="8325783" cy="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ctr"/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Led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0" dirty="0" smtClean="0"/>
                        <a:t>=Switch,0</a:t>
                      </a:r>
                      <a:endParaRPr lang="da-DK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Switch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9" t="35181" r="58468" b="24698"/>
          <a:stretch/>
        </p:blipFill>
        <p:spPr bwMode="auto">
          <a:xfrm>
            <a:off x="5724128" y="1268760"/>
            <a:ext cx="21689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ktangel 6"/>
          <p:cNvSpPr/>
          <p:nvPr/>
        </p:nvSpPr>
        <p:spPr>
          <a:xfrm>
            <a:off x="1115616" y="2492896"/>
            <a:ext cx="31743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BCF: Bit Clear File</a:t>
            </a:r>
          </a:p>
          <a:p>
            <a:r>
              <a:rPr lang="da-DK" sz="1400" dirty="0" err="1" smtClean="0"/>
              <a:t>Clear’er</a:t>
            </a:r>
            <a:r>
              <a:rPr lang="da-DK" sz="1400" dirty="0" smtClean="0"/>
              <a:t> den aktuelle bit i Registeret (lav)</a:t>
            </a:r>
          </a:p>
          <a:p>
            <a:r>
              <a:rPr lang="da-DK" dirty="0" smtClean="0"/>
              <a:t>BSF: Bit Set File</a:t>
            </a:r>
          </a:p>
          <a:p>
            <a:r>
              <a:rPr lang="da-DK" sz="1400" dirty="0" smtClean="0"/>
              <a:t>Sætter den aktuelle bit i Registeret (Høj)</a:t>
            </a:r>
          </a:p>
        </p:txBody>
      </p:sp>
      <p:sp>
        <p:nvSpPr>
          <p:cNvPr id="8" name="Rektangel 7"/>
          <p:cNvSpPr/>
          <p:nvPr/>
        </p:nvSpPr>
        <p:spPr>
          <a:xfrm>
            <a:off x="1136768" y="3717032"/>
            <a:ext cx="3363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 smtClean="0"/>
              <a:t>Goto</a:t>
            </a:r>
            <a:r>
              <a:rPr lang="da-DK" dirty="0" smtClean="0"/>
              <a:t> Label</a:t>
            </a:r>
          </a:p>
          <a:p>
            <a:r>
              <a:rPr lang="da-DK" sz="1400" dirty="0" smtClean="0"/>
              <a:t>Flyt program pointer hen til Label</a:t>
            </a:r>
          </a:p>
        </p:txBody>
      </p:sp>
    </p:spTree>
    <p:extLst>
      <p:ext uri="{BB962C8B-B14F-4D97-AF65-F5344CB8AC3E}">
        <p14:creationId xmlns:p14="http://schemas.microsoft.com/office/powerpoint/2010/main" val="1445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/>
          <a:lstStyle/>
          <a:p>
            <a:r>
              <a:rPr lang="da-DK" dirty="0" smtClean="0">
                <a:hlinkClick r:id="rId2" action="ppaction://hlinksldjump"/>
              </a:rPr>
              <a:t>Not funktion</a:t>
            </a:r>
            <a:endParaRPr lang="da-DK" dirty="0">
              <a:hlinkClick r:id="rId2" action="ppaction://hlinksldjump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2" t="28932" r="35646" b="24798"/>
          <a:stretch/>
        </p:blipFill>
        <p:spPr bwMode="auto">
          <a:xfrm>
            <a:off x="5796136" y="476672"/>
            <a:ext cx="2477730" cy="451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086110"/>
              </p:ext>
            </p:extLst>
          </p:nvPr>
        </p:nvGraphicFramePr>
        <p:xfrm>
          <a:off x="539552" y="5403322"/>
          <a:ext cx="8325783" cy="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ctr"/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Led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≠</a:t>
                      </a:r>
                      <a:r>
                        <a:rPr lang="da-DK" sz="14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0" dirty="0" smtClean="0"/>
                        <a:t>=Switch,0</a:t>
                      </a:r>
                      <a:endParaRPr lang="da-DK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Switch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899592" y="2636912"/>
            <a:ext cx="4314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Det samme som i den der er programmeret </a:t>
            </a:r>
          </a:p>
          <a:p>
            <a:r>
              <a:rPr lang="da-DK" dirty="0" smtClean="0"/>
              <a:t>Du skal bare bytte lidt rundt</a:t>
            </a:r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486" y="3645024"/>
            <a:ext cx="148144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6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/>
          <a:lstStyle/>
          <a:p>
            <a:r>
              <a:rPr lang="da-DK" dirty="0" smtClean="0">
                <a:hlinkClick r:id="rId2" action="ppaction://hlinksldjump"/>
              </a:rPr>
              <a:t>AND funktion</a:t>
            </a:r>
            <a:endParaRPr lang="da-DK" dirty="0">
              <a:hlinkClick r:id="rId2" action="ppaction://hlinksldjump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82350"/>
              </p:ext>
            </p:extLst>
          </p:nvPr>
        </p:nvGraphicFramePr>
        <p:xfrm>
          <a:off x="539552" y="5403322"/>
          <a:ext cx="8325783" cy="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1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5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ctr"/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Led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SW2 and SW3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≠</a:t>
                      </a:r>
                      <a:r>
                        <a:rPr lang="da-DK" sz="14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0" dirty="0" smtClean="0"/>
                        <a:t>=Switch,0</a:t>
                      </a:r>
                      <a:endParaRPr lang="da-DK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Switch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92" t="37122" r="11774" b="33342"/>
          <a:stretch/>
        </p:blipFill>
        <p:spPr bwMode="auto">
          <a:xfrm>
            <a:off x="4885214" y="1513814"/>
            <a:ext cx="332531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boks 7"/>
          <p:cNvSpPr txBox="1"/>
          <p:nvPr/>
        </p:nvSpPr>
        <p:spPr>
          <a:xfrm>
            <a:off x="899592" y="1513815"/>
            <a:ext cx="36831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Igen er det, i store træk det samme </a:t>
            </a:r>
          </a:p>
          <a:p>
            <a:endParaRPr lang="da-DK" dirty="0"/>
          </a:p>
          <a:p>
            <a:r>
              <a:rPr lang="da-DK" dirty="0" smtClean="0"/>
              <a:t>Her er det bare smart, at have et lille </a:t>
            </a:r>
          </a:p>
          <a:p>
            <a:r>
              <a:rPr lang="da-DK" dirty="0"/>
              <a:t>a</a:t>
            </a:r>
            <a:r>
              <a:rPr lang="da-DK" dirty="0" smtClean="0"/>
              <a:t>fsnit af programmet der kan danne </a:t>
            </a:r>
          </a:p>
          <a:p>
            <a:r>
              <a:rPr lang="da-DK" dirty="0" smtClean="0"/>
              <a:t>Resultatet</a:t>
            </a:r>
          </a:p>
          <a:p>
            <a:endParaRPr lang="da-DK" dirty="0"/>
          </a:p>
          <a:p>
            <a:r>
              <a:rPr lang="da-DK" dirty="0" smtClean="0"/>
              <a:t>Afslut programmet dels i </a:t>
            </a:r>
          </a:p>
          <a:p>
            <a:r>
              <a:rPr lang="da-DK" dirty="0" smtClean="0"/>
              <a:t>”Sæt Led2=0” og dels i</a:t>
            </a:r>
          </a:p>
          <a:p>
            <a:r>
              <a:rPr lang="da-DK" dirty="0" smtClean="0"/>
              <a:t>”Sæt Led2=1”</a:t>
            </a:r>
          </a:p>
          <a:p>
            <a:r>
              <a:rPr lang="da-DK" dirty="0" smtClean="0"/>
              <a:t>Med et hop videre i programmet </a:t>
            </a:r>
          </a:p>
          <a:p>
            <a:r>
              <a:rPr lang="da-DK" dirty="0" smtClean="0"/>
              <a:t>Eller til programstart</a:t>
            </a:r>
            <a:endParaRPr lang="da-DK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0688"/>
            <a:ext cx="18383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12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/>
          <a:lstStyle/>
          <a:p>
            <a:r>
              <a:rPr lang="da-DK" dirty="0" smtClean="0">
                <a:hlinkClick r:id="rId2" action="ppaction://hlinksldjump"/>
              </a:rPr>
              <a:t>OR funktion</a:t>
            </a:r>
            <a:endParaRPr lang="da-DK" dirty="0">
              <a:hlinkClick r:id="rId2" action="ppaction://hlinksldjump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716482"/>
              </p:ext>
            </p:extLst>
          </p:nvPr>
        </p:nvGraphicFramePr>
        <p:xfrm>
          <a:off x="539552" y="5403322"/>
          <a:ext cx="8325783" cy="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9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ctr"/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Led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smtClean="0"/>
                        <a:t>SW4 </a:t>
                      </a:r>
                      <a:r>
                        <a:rPr lang="da-DK" sz="1600" dirty="0" smtClean="0"/>
                        <a:t>OR</a:t>
                      </a:r>
                      <a:r>
                        <a:rPr lang="da-DK" sz="1200" dirty="0" smtClean="0"/>
                        <a:t> SW5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 smtClean="0"/>
                        <a:t>SW2</a:t>
                      </a:r>
                      <a:r>
                        <a:rPr lang="da-DK" sz="1100" dirty="0" smtClean="0"/>
                        <a:t> </a:t>
                      </a:r>
                      <a:r>
                        <a:rPr lang="da-DK" sz="1200" dirty="0" smtClean="0"/>
                        <a:t>AND</a:t>
                      </a:r>
                      <a:r>
                        <a:rPr lang="da-DK" sz="1100" dirty="0" smtClean="0"/>
                        <a:t> </a:t>
                      </a:r>
                      <a:r>
                        <a:rPr lang="da-DK" sz="1000" dirty="0" smtClean="0"/>
                        <a:t>SW3</a:t>
                      </a:r>
                      <a:endParaRPr lang="da-DK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 smtClean="0"/>
                        <a:t>≠</a:t>
                      </a:r>
                      <a:r>
                        <a:rPr lang="da-DK" sz="1100" b="0" dirty="0" smtClean="0"/>
                        <a:t>Switch,1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 smtClean="0"/>
                        <a:t>=Switch,0</a:t>
                      </a:r>
                      <a:endParaRPr lang="da-DK" sz="11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Switch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kstboks 5"/>
          <p:cNvSpPr txBox="1"/>
          <p:nvPr/>
        </p:nvSpPr>
        <p:spPr>
          <a:xfrm>
            <a:off x="889691" y="1556792"/>
            <a:ext cx="31653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Tanken er helt den samme </a:t>
            </a:r>
          </a:p>
          <a:p>
            <a:r>
              <a:rPr lang="da-DK" dirty="0" smtClean="0"/>
              <a:t>som i AND funktionen.</a:t>
            </a:r>
          </a:p>
          <a:p>
            <a:endParaRPr lang="da-DK" dirty="0"/>
          </a:p>
          <a:p>
            <a:r>
              <a:rPr lang="da-DK" dirty="0" smtClean="0"/>
              <a:t>Du skal bare tænke over hvad </a:t>
            </a:r>
          </a:p>
          <a:p>
            <a:r>
              <a:rPr lang="da-DK" dirty="0" smtClean="0"/>
              <a:t>Der skal være mellemregninger </a:t>
            </a:r>
          </a:p>
          <a:p>
            <a:r>
              <a:rPr lang="da-DK" dirty="0" smtClean="0"/>
              <a:t>Og hvad der skal være resultat 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4788024" y="1052736"/>
            <a:ext cx="352839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Indsæt dit </a:t>
            </a:r>
          </a:p>
          <a:p>
            <a:pPr algn="ctr"/>
            <a:r>
              <a:rPr lang="da-DK" dirty="0" smtClean="0"/>
              <a:t>Flow Chart</a:t>
            </a:r>
          </a:p>
          <a:p>
            <a:pPr algn="ctr"/>
            <a:r>
              <a:rPr lang="da-DK" dirty="0" smtClean="0"/>
              <a:t>her</a:t>
            </a:r>
            <a:endParaRPr lang="da-DK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796545"/>
              </p:ext>
            </p:extLst>
          </p:nvPr>
        </p:nvGraphicFramePr>
        <p:xfrm>
          <a:off x="1619672" y="3573016"/>
          <a:ext cx="1828800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Sandhedstabel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or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Switch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 dirty="0">
                          <a:effectLst/>
                        </a:rPr>
                        <a:t>Led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b  - Bit3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a - Bit2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 dirty="0">
                          <a:effectLst/>
                        </a:rPr>
                        <a:t>Q - Bit3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 dirty="0">
                          <a:effectLst/>
                        </a:rPr>
                        <a:t>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>
                          <a:effectLst/>
                        </a:rPr>
                        <a:t>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u="none" strike="noStrike" dirty="0">
                          <a:effectLst/>
                        </a:rPr>
                        <a:t>1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2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/>
          <a:lstStyle/>
          <a:p>
            <a:r>
              <a:rPr lang="da-DK" dirty="0" smtClean="0">
                <a:hlinkClick r:id="rId2" action="ppaction://hlinksldjump"/>
              </a:rPr>
              <a:t>X-OR funktion</a:t>
            </a:r>
            <a:endParaRPr lang="da-DK" dirty="0">
              <a:hlinkClick r:id="rId2" action="ppaction://hlinksldjump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08869"/>
              </p:ext>
            </p:extLst>
          </p:nvPr>
        </p:nvGraphicFramePr>
        <p:xfrm>
          <a:off x="539552" y="5403322"/>
          <a:ext cx="8325783" cy="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49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ctr"/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Led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SW4</a:t>
                      </a:r>
                      <a:r>
                        <a:rPr lang="da-DK" sz="1600" dirty="0" smtClean="0"/>
                        <a:t> XOR </a:t>
                      </a:r>
                      <a:r>
                        <a:rPr lang="da-DK" sz="1400" dirty="0" smtClean="0"/>
                        <a:t>SW5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SW4 </a:t>
                      </a:r>
                      <a:r>
                        <a:rPr lang="da-DK" sz="1400" dirty="0" smtClean="0"/>
                        <a:t>OR</a:t>
                      </a:r>
                      <a:r>
                        <a:rPr lang="da-DK" sz="1100" dirty="0" smtClean="0"/>
                        <a:t> SW5</a:t>
                      </a:r>
                      <a:endParaRPr lang="da-D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 smtClean="0"/>
                        <a:t>SW2</a:t>
                      </a:r>
                      <a:r>
                        <a:rPr lang="da-DK" sz="1200" dirty="0" smtClean="0"/>
                        <a:t> AND</a:t>
                      </a:r>
                      <a:r>
                        <a:rPr lang="da-DK" sz="1000" dirty="0" smtClean="0"/>
                        <a:t> SW3</a:t>
                      </a:r>
                      <a:endParaRPr lang="da-DK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 smtClean="0"/>
                        <a:t>≠</a:t>
                      </a:r>
                      <a:r>
                        <a:rPr lang="da-DK" sz="11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 smtClean="0"/>
                        <a:t>=Switch,0</a:t>
                      </a:r>
                      <a:endParaRPr lang="da-DK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Switch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Switch,3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dirty="0" smtClean="0"/>
                        <a:t>Switch,2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dirty="0" smtClean="0"/>
                        <a:t>Switch,1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dirty="0" smtClean="0"/>
                        <a:t>Switch,0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4788024" y="1052736"/>
            <a:ext cx="3528392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Indsæt dit </a:t>
            </a:r>
          </a:p>
          <a:p>
            <a:pPr algn="ctr"/>
            <a:r>
              <a:rPr lang="da-DK" dirty="0"/>
              <a:t>Flow Chart</a:t>
            </a:r>
          </a:p>
          <a:p>
            <a:pPr algn="ctr"/>
            <a:r>
              <a:rPr lang="da-DK" dirty="0"/>
              <a:t>her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894299" y="1484784"/>
            <a:ext cx="32761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Tanken er igen den samme som</a:t>
            </a:r>
          </a:p>
          <a:p>
            <a:r>
              <a:rPr lang="da-DK" dirty="0" smtClean="0"/>
              <a:t>ved AND og OR</a:t>
            </a:r>
          </a:p>
          <a:p>
            <a:endParaRPr lang="da-DK" dirty="0" smtClean="0"/>
          </a:p>
          <a:p>
            <a:r>
              <a:rPr lang="da-DK" dirty="0" smtClean="0"/>
              <a:t>Denne gang bliver man bare nødt til at have to afsnit med resultater</a:t>
            </a:r>
            <a:endParaRPr lang="da-D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96" y="3353712"/>
            <a:ext cx="18383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3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da-DK" dirty="0" smtClean="0"/>
              <a:t>Program struktur</a:t>
            </a:r>
            <a:endParaRPr lang="da-DK" dirty="0"/>
          </a:p>
        </p:txBody>
      </p:sp>
      <p:grpSp>
        <p:nvGrpSpPr>
          <p:cNvPr id="69" name="Gruppe 68"/>
          <p:cNvGrpSpPr/>
          <p:nvPr/>
        </p:nvGrpSpPr>
        <p:grpSpPr>
          <a:xfrm>
            <a:off x="611560" y="1907090"/>
            <a:ext cx="1104790" cy="375682"/>
            <a:chOff x="827584" y="1628800"/>
            <a:chExt cx="1104790" cy="375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" name="Tekstboks 4"/>
            <p:cNvSpPr txBox="1"/>
            <p:nvPr/>
          </p:nvSpPr>
          <p:spPr>
            <a:xfrm>
              <a:off x="827584" y="162880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Høj </a:t>
              </a:r>
              <a:r>
                <a:rPr lang="da-DK" dirty="0" smtClean="0">
                  <a:sym typeface="Wingdings" panose="05000000000000000000" pitchFamily="2" charset="2"/>
                </a:rPr>
                <a:t>Høj</a:t>
              </a:r>
              <a:endParaRPr lang="da-DK" dirty="0"/>
            </a:p>
          </p:txBody>
        </p:sp>
        <p:cxnSp>
          <p:nvCxnSpPr>
            <p:cNvPr id="7" name="Vinklet forbindelse 6"/>
            <p:cNvCxnSpPr>
              <a:stCxn id="5" idx="2"/>
              <a:endCxn id="5" idx="0"/>
            </p:cNvCxnSpPr>
            <p:nvPr/>
          </p:nvCxnSpPr>
          <p:spPr>
            <a:xfrm rot="5400000" flipH="1">
              <a:off x="1195313" y="1813466"/>
              <a:ext cx="369332" cy="12700"/>
            </a:xfrm>
            <a:prstGeom prst="bentConnector5">
              <a:avLst>
                <a:gd name="adj1" fmla="val -61896"/>
                <a:gd name="adj2" fmla="val 4901567"/>
                <a:gd name="adj3" fmla="val 161896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e 65"/>
          <p:cNvGrpSpPr/>
          <p:nvPr/>
        </p:nvGrpSpPr>
        <p:grpSpPr>
          <a:xfrm>
            <a:off x="2285746" y="1907090"/>
            <a:ext cx="1104790" cy="1089412"/>
            <a:chOff x="2195736" y="1628800"/>
            <a:chExt cx="1104790" cy="108941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Tekstboks 8"/>
            <p:cNvSpPr txBox="1"/>
            <p:nvPr/>
          </p:nvSpPr>
          <p:spPr>
            <a:xfrm>
              <a:off x="2195736" y="162880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Høj </a:t>
              </a:r>
              <a:r>
                <a:rPr lang="da-DK" dirty="0" smtClean="0">
                  <a:sym typeface="Wingdings" panose="05000000000000000000" pitchFamily="2" charset="2"/>
                </a:rPr>
                <a:t>Høj</a:t>
              </a:r>
              <a:endParaRPr lang="da-DK" dirty="0"/>
            </a:p>
          </p:txBody>
        </p:sp>
        <p:sp>
          <p:nvSpPr>
            <p:cNvPr id="11" name="Tekstboks 10"/>
            <p:cNvSpPr txBox="1"/>
            <p:nvPr/>
          </p:nvSpPr>
          <p:spPr>
            <a:xfrm>
              <a:off x="2195736" y="234253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NOT</a:t>
              </a:r>
              <a:endParaRPr lang="da-DK" dirty="0"/>
            </a:p>
          </p:txBody>
        </p:sp>
        <p:cxnSp>
          <p:nvCxnSpPr>
            <p:cNvPr id="13" name="Lige pilforbindelse 12"/>
            <p:cNvCxnSpPr>
              <a:stCxn id="9" idx="2"/>
              <a:endCxn id="11" idx="0"/>
            </p:cNvCxnSpPr>
            <p:nvPr/>
          </p:nvCxnSpPr>
          <p:spPr>
            <a:xfrm>
              <a:off x="2748131" y="199813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Vinklet forbindelse 15"/>
            <p:cNvCxnSpPr>
              <a:stCxn id="11" idx="2"/>
              <a:endCxn id="9" idx="0"/>
            </p:cNvCxnSpPr>
            <p:nvPr/>
          </p:nvCxnSpPr>
          <p:spPr>
            <a:xfrm rot="5400000" flipH="1">
              <a:off x="2206600" y="2170331"/>
              <a:ext cx="1083062" cy="12700"/>
            </a:xfrm>
            <a:prstGeom prst="bentConnector5">
              <a:avLst>
                <a:gd name="adj1" fmla="val -21107"/>
                <a:gd name="adj2" fmla="val 4997567"/>
                <a:gd name="adj3" fmla="val 121107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pe 64"/>
          <p:cNvGrpSpPr/>
          <p:nvPr/>
        </p:nvGrpSpPr>
        <p:grpSpPr>
          <a:xfrm>
            <a:off x="3959932" y="1907090"/>
            <a:ext cx="1104790" cy="1815842"/>
            <a:chOff x="3563888" y="1628800"/>
            <a:chExt cx="1104790" cy="181584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8" name="Tekstboks 17"/>
            <p:cNvSpPr txBox="1"/>
            <p:nvPr/>
          </p:nvSpPr>
          <p:spPr>
            <a:xfrm>
              <a:off x="3563888" y="162880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Høj </a:t>
              </a:r>
              <a:r>
                <a:rPr lang="da-DK" dirty="0" smtClean="0">
                  <a:sym typeface="Wingdings" panose="05000000000000000000" pitchFamily="2" charset="2"/>
                </a:rPr>
                <a:t>Høj</a:t>
              </a:r>
              <a:endParaRPr lang="da-DK" dirty="0"/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3563888" y="234253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NOT</a:t>
              </a:r>
              <a:endParaRPr lang="da-DK" dirty="0"/>
            </a:p>
          </p:txBody>
        </p:sp>
        <p:cxnSp>
          <p:nvCxnSpPr>
            <p:cNvPr id="20" name="Lige pilforbindelse 19"/>
            <p:cNvCxnSpPr>
              <a:stCxn id="18" idx="2"/>
              <a:endCxn id="19" idx="0"/>
            </p:cNvCxnSpPr>
            <p:nvPr/>
          </p:nvCxnSpPr>
          <p:spPr>
            <a:xfrm>
              <a:off x="4116283" y="199813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boks 23"/>
            <p:cNvSpPr txBox="1"/>
            <p:nvPr/>
          </p:nvSpPr>
          <p:spPr>
            <a:xfrm>
              <a:off x="3563888" y="306896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AND</a:t>
              </a:r>
              <a:endParaRPr lang="da-DK" dirty="0"/>
            </a:p>
          </p:txBody>
        </p:sp>
        <p:cxnSp>
          <p:nvCxnSpPr>
            <p:cNvPr id="26" name="Lige pilforbindelse 25"/>
            <p:cNvCxnSpPr>
              <a:stCxn id="19" idx="2"/>
              <a:endCxn id="24" idx="0"/>
            </p:cNvCxnSpPr>
            <p:nvPr/>
          </p:nvCxnSpPr>
          <p:spPr>
            <a:xfrm>
              <a:off x="4116283" y="2711862"/>
              <a:ext cx="0" cy="3570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Vinklet forbindelse 28"/>
            <p:cNvCxnSpPr>
              <a:stCxn id="24" idx="2"/>
              <a:endCxn id="18" idx="0"/>
            </p:cNvCxnSpPr>
            <p:nvPr/>
          </p:nvCxnSpPr>
          <p:spPr>
            <a:xfrm rot="5400000" flipH="1">
              <a:off x="3211537" y="2533546"/>
              <a:ext cx="1809492" cy="12700"/>
            </a:xfrm>
            <a:prstGeom prst="bentConnector5">
              <a:avLst>
                <a:gd name="adj1" fmla="val -12633"/>
                <a:gd name="adj2" fmla="val 4997567"/>
                <a:gd name="adj3" fmla="val 112633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e 63"/>
          <p:cNvGrpSpPr/>
          <p:nvPr/>
        </p:nvGrpSpPr>
        <p:grpSpPr>
          <a:xfrm>
            <a:off x="5634118" y="1907090"/>
            <a:ext cx="1104790" cy="2529572"/>
            <a:chOff x="4932040" y="1635150"/>
            <a:chExt cx="1104790" cy="252957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2" name="Tekstboks 31"/>
            <p:cNvSpPr txBox="1"/>
            <p:nvPr/>
          </p:nvSpPr>
          <p:spPr>
            <a:xfrm>
              <a:off x="4932040" y="163515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Høj </a:t>
              </a:r>
              <a:r>
                <a:rPr lang="da-DK" dirty="0" smtClean="0">
                  <a:sym typeface="Wingdings" panose="05000000000000000000" pitchFamily="2" charset="2"/>
                </a:rPr>
                <a:t>Høj</a:t>
              </a:r>
              <a:endParaRPr lang="da-DK" dirty="0"/>
            </a:p>
          </p:txBody>
        </p:sp>
        <p:sp>
          <p:nvSpPr>
            <p:cNvPr id="33" name="Tekstboks 32"/>
            <p:cNvSpPr txBox="1"/>
            <p:nvPr/>
          </p:nvSpPr>
          <p:spPr>
            <a:xfrm>
              <a:off x="4932040" y="234888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NOT</a:t>
              </a:r>
              <a:endParaRPr lang="da-DK" dirty="0"/>
            </a:p>
          </p:txBody>
        </p:sp>
        <p:cxnSp>
          <p:nvCxnSpPr>
            <p:cNvPr id="34" name="Lige pilforbindelse 33"/>
            <p:cNvCxnSpPr>
              <a:stCxn id="32" idx="2"/>
              <a:endCxn id="33" idx="0"/>
            </p:cNvCxnSpPr>
            <p:nvPr/>
          </p:nvCxnSpPr>
          <p:spPr>
            <a:xfrm>
              <a:off x="5484435" y="200448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kstboks 34"/>
            <p:cNvSpPr txBox="1"/>
            <p:nvPr/>
          </p:nvSpPr>
          <p:spPr>
            <a:xfrm>
              <a:off x="4932040" y="307531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AND</a:t>
              </a:r>
              <a:endParaRPr lang="da-DK" dirty="0"/>
            </a:p>
          </p:txBody>
        </p:sp>
        <p:cxnSp>
          <p:nvCxnSpPr>
            <p:cNvPr id="36" name="Lige pilforbindelse 35"/>
            <p:cNvCxnSpPr>
              <a:stCxn id="33" idx="2"/>
              <a:endCxn id="35" idx="0"/>
            </p:cNvCxnSpPr>
            <p:nvPr/>
          </p:nvCxnSpPr>
          <p:spPr>
            <a:xfrm>
              <a:off x="5484435" y="2718212"/>
              <a:ext cx="0" cy="3570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kstboks 37"/>
            <p:cNvSpPr txBox="1"/>
            <p:nvPr/>
          </p:nvSpPr>
          <p:spPr>
            <a:xfrm>
              <a:off x="4932040" y="378904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OR</a:t>
              </a:r>
              <a:endParaRPr lang="da-DK" dirty="0"/>
            </a:p>
          </p:txBody>
        </p:sp>
        <p:cxnSp>
          <p:nvCxnSpPr>
            <p:cNvPr id="40" name="Lige pilforbindelse 39"/>
            <p:cNvCxnSpPr>
              <a:stCxn id="35" idx="2"/>
              <a:endCxn id="38" idx="0"/>
            </p:cNvCxnSpPr>
            <p:nvPr/>
          </p:nvCxnSpPr>
          <p:spPr>
            <a:xfrm>
              <a:off x="5484435" y="344464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Vinklet forbindelse 43"/>
            <p:cNvCxnSpPr>
              <a:stCxn id="38" idx="2"/>
              <a:endCxn id="32" idx="0"/>
            </p:cNvCxnSpPr>
            <p:nvPr/>
          </p:nvCxnSpPr>
          <p:spPr>
            <a:xfrm rot="5400000" flipH="1">
              <a:off x="4222824" y="2896761"/>
              <a:ext cx="2523222" cy="12700"/>
            </a:xfrm>
            <a:prstGeom prst="bentConnector5">
              <a:avLst>
                <a:gd name="adj1" fmla="val -9060"/>
                <a:gd name="adj2" fmla="val 4901567"/>
                <a:gd name="adj3" fmla="val 10906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uppe 62"/>
          <p:cNvGrpSpPr/>
          <p:nvPr/>
        </p:nvGrpSpPr>
        <p:grpSpPr>
          <a:xfrm>
            <a:off x="7308304" y="1907090"/>
            <a:ext cx="1104790" cy="3256002"/>
            <a:chOff x="6287492" y="1628800"/>
            <a:chExt cx="1104790" cy="325600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7" name="Tekstboks 46"/>
            <p:cNvSpPr txBox="1"/>
            <p:nvPr/>
          </p:nvSpPr>
          <p:spPr>
            <a:xfrm>
              <a:off x="6287492" y="162880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Høj </a:t>
              </a:r>
              <a:r>
                <a:rPr lang="da-DK" dirty="0" smtClean="0">
                  <a:sym typeface="Wingdings" panose="05000000000000000000" pitchFamily="2" charset="2"/>
                </a:rPr>
                <a:t>Høj</a:t>
              </a:r>
              <a:endParaRPr lang="da-DK" dirty="0"/>
            </a:p>
          </p:txBody>
        </p:sp>
        <p:sp>
          <p:nvSpPr>
            <p:cNvPr id="48" name="Tekstboks 47"/>
            <p:cNvSpPr txBox="1"/>
            <p:nvPr/>
          </p:nvSpPr>
          <p:spPr>
            <a:xfrm>
              <a:off x="6287492" y="234253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NOT</a:t>
              </a:r>
              <a:endParaRPr lang="da-DK" dirty="0"/>
            </a:p>
          </p:txBody>
        </p:sp>
        <p:cxnSp>
          <p:nvCxnSpPr>
            <p:cNvPr id="49" name="Lige pilforbindelse 48"/>
            <p:cNvCxnSpPr>
              <a:stCxn id="47" idx="2"/>
              <a:endCxn id="48" idx="0"/>
            </p:cNvCxnSpPr>
            <p:nvPr/>
          </p:nvCxnSpPr>
          <p:spPr>
            <a:xfrm>
              <a:off x="6839887" y="199813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kstboks 49"/>
            <p:cNvSpPr txBox="1"/>
            <p:nvPr/>
          </p:nvSpPr>
          <p:spPr>
            <a:xfrm>
              <a:off x="6287492" y="306896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AND</a:t>
              </a:r>
              <a:endParaRPr lang="da-DK" dirty="0"/>
            </a:p>
          </p:txBody>
        </p:sp>
        <p:cxnSp>
          <p:nvCxnSpPr>
            <p:cNvPr id="51" name="Lige pilforbindelse 50"/>
            <p:cNvCxnSpPr>
              <a:stCxn id="48" idx="2"/>
              <a:endCxn id="50" idx="0"/>
            </p:cNvCxnSpPr>
            <p:nvPr/>
          </p:nvCxnSpPr>
          <p:spPr>
            <a:xfrm>
              <a:off x="6839887" y="2711862"/>
              <a:ext cx="0" cy="3570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kstboks 51"/>
            <p:cNvSpPr txBox="1"/>
            <p:nvPr/>
          </p:nvSpPr>
          <p:spPr>
            <a:xfrm>
              <a:off x="6287492" y="378269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OR</a:t>
              </a:r>
              <a:endParaRPr lang="da-DK" dirty="0"/>
            </a:p>
          </p:txBody>
        </p:sp>
        <p:cxnSp>
          <p:nvCxnSpPr>
            <p:cNvPr id="53" name="Lige pilforbindelse 52"/>
            <p:cNvCxnSpPr>
              <a:stCxn id="50" idx="2"/>
              <a:endCxn id="52" idx="0"/>
            </p:cNvCxnSpPr>
            <p:nvPr/>
          </p:nvCxnSpPr>
          <p:spPr>
            <a:xfrm>
              <a:off x="6839887" y="3438292"/>
              <a:ext cx="0" cy="3443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kstboks 54"/>
            <p:cNvSpPr txBox="1"/>
            <p:nvPr/>
          </p:nvSpPr>
          <p:spPr>
            <a:xfrm>
              <a:off x="6287492" y="4509120"/>
              <a:ext cx="1104790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smtClean="0"/>
                <a:t>X-OR</a:t>
              </a:r>
              <a:endParaRPr lang="da-DK" dirty="0"/>
            </a:p>
          </p:txBody>
        </p:sp>
        <p:cxnSp>
          <p:nvCxnSpPr>
            <p:cNvPr id="57" name="Lige pilforbindelse 56"/>
            <p:cNvCxnSpPr>
              <a:stCxn id="52" idx="2"/>
              <a:endCxn id="55" idx="0"/>
            </p:cNvCxnSpPr>
            <p:nvPr/>
          </p:nvCxnSpPr>
          <p:spPr>
            <a:xfrm>
              <a:off x="6839887" y="4152022"/>
              <a:ext cx="0" cy="35709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Vinklet forbindelse 59"/>
            <p:cNvCxnSpPr>
              <a:stCxn id="55" idx="2"/>
              <a:endCxn id="47" idx="0"/>
            </p:cNvCxnSpPr>
            <p:nvPr/>
          </p:nvCxnSpPr>
          <p:spPr>
            <a:xfrm rot="5400000" flipH="1">
              <a:off x="5215061" y="3253626"/>
              <a:ext cx="3249652" cy="12700"/>
            </a:xfrm>
            <a:prstGeom prst="bentConnector5">
              <a:avLst>
                <a:gd name="adj1" fmla="val -7035"/>
                <a:gd name="adj2" fmla="val 4901567"/>
                <a:gd name="adj3" fmla="val 107035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7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hlinkClick r:id="rId2" action="ppaction://hlinksldjump"/>
              </a:rPr>
              <a:t>Bits / Bytes / </a:t>
            </a:r>
            <a:r>
              <a:rPr lang="da-DK" dirty="0" err="1" smtClean="0">
                <a:hlinkClick r:id="rId2" action="ppaction://hlinksldjump"/>
              </a:rPr>
              <a:t>File’s</a:t>
            </a:r>
            <a:r>
              <a:rPr lang="da-DK" dirty="0" smtClean="0">
                <a:hlinkClick r:id="rId2" action="ppaction://hlinksldjump"/>
              </a:rPr>
              <a:t> / Registre</a:t>
            </a:r>
            <a:endParaRPr lang="da-DK" dirty="0">
              <a:hlinkClick r:id="rId2" action="ppaction://hlinksldjump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04411"/>
              </p:ext>
            </p:extLst>
          </p:nvPr>
        </p:nvGraphicFramePr>
        <p:xfrm>
          <a:off x="467544" y="1556792"/>
          <a:ext cx="832578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9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3731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 smtClean="0">
                          <a:solidFill>
                            <a:schemeClr val="tx1"/>
                          </a:solidFill>
                        </a:rPr>
                        <a:t>Byte</a:t>
                      </a:r>
                      <a:endParaRPr lang="da-DK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b="0" dirty="0" smtClean="0"/>
                        <a:t>Bit7</a:t>
                      </a:r>
                      <a:endParaRPr lang="da-DK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dirty="0" smtClean="0"/>
                        <a:t>Bit0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dirty="0" smtClean="0"/>
                        <a:t>”LED”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LED,7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/>
                        <a:t>LED,0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49">
                <a:tc>
                  <a:txBody>
                    <a:bodyPr/>
                    <a:lstStyle/>
                    <a:p>
                      <a:r>
                        <a:rPr lang="da-DK" sz="1800" dirty="0" smtClean="0"/>
                        <a:t>”SWITCH”</a:t>
                      </a:r>
                      <a:endParaRPr lang="da-D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cap="small" baseline="0" dirty="0" smtClean="0"/>
                        <a:t>Switch</a:t>
                      </a:r>
                      <a:r>
                        <a:rPr lang="da-DK" sz="1400" b="0" dirty="0" smtClean="0"/>
                        <a:t>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cap="small" baseline="0" dirty="0" smtClean="0"/>
                        <a:t>Switch</a:t>
                      </a:r>
                      <a:r>
                        <a:rPr lang="da-DK" sz="1400" b="0" dirty="0" smtClean="0"/>
                        <a:t>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cap="small" baseline="0" dirty="0" smtClean="0"/>
                        <a:t>Switch</a:t>
                      </a:r>
                      <a:r>
                        <a:rPr lang="da-DK" sz="1400" b="0" dirty="0" smtClean="0"/>
                        <a:t>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</a:t>
                      </a:r>
                      <a:r>
                        <a:rPr lang="da-DK" sz="1400" b="0" cap="small" baseline="0" dirty="0" smtClean="0"/>
                        <a:t>witch</a:t>
                      </a:r>
                      <a:r>
                        <a:rPr lang="da-DK" sz="1400" b="0" dirty="0" smtClean="0"/>
                        <a:t>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</a:t>
                      </a:r>
                      <a:r>
                        <a:rPr lang="da-DK" sz="1400" b="0" cap="small" baseline="0" dirty="0" smtClean="0"/>
                        <a:t>witch</a:t>
                      </a:r>
                      <a:r>
                        <a:rPr lang="da-DK" sz="1400" b="0" dirty="0" smtClean="0"/>
                        <a:t>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</a:t>
                      </a:r>
                      <a:r>
                        <a:rPr lang="da-DK" sz="1400" b="0" cap="small" baseline="0" dirty="0" smtClean="0"/>
                        <a:t>witch</a:t>
                      </a:r>
                      <a:r>
                        <a:rPr lang="da-DK" sz="1400" b="0" dirty="0" smtClean="0"/>
                        <a:t>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</a:t>
                      </a:r>
                      <a:r>
                        <a:rPr lang="da-DK" sz="1400" b="0" cap="small" baseline="0" dirty="0" smtClean="0"/>
                        <a:t>witch</a:t>
                      </a:r>
                      <a:r>
                        <a:rPr lang="da-DK" sz="1400" b="0" dirty="0" smtClean="0"/>
                        <a:t>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dirty="0" smtClean="0"/>
                        <a:t>S</a:t>
                      </a:r>
                      <a:r>
                        <a:rPr lang="da-DK" sz="1400" b="0" cap="small" baseline="0" dirty="0" smtClean="0"/>
                        <a:t>witch</a:t>
                      </a:r>
                      <a:r>
                        <a:rPr lang="da-DK" sz="1400" b="0" dirty="0" smtClean="0"/>
                        <a:t>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2987822" y="4653136"/>
            <a:ext cx="32522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Foreløbigt --- 2 specielle registre </a:t>
            </a:r>
          </a:p>
          <a:p>
            <a:r>
              <a:rPr lang="da-DK" dirty="0" smtClean="0"/>
              <a:t>LED	Port C	Ind-/udgang</a:t>
            </a:r>
          </a:p>
          <a:p>
            <a:r>
              <a:rPr lang="da-DK" dirty="0" smtClean="0"/>
              <a:t>SWITCH	Port B</a:t>
            </a:r>
          </a:p>
          <a:p>
            <a:r>
              <a:rPr lang="da-DK" dirty="0" smtClean="0"/>
              <a:t>Der findes også indre registre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2987823" y="3848274"/>
            <a:ext cx="1963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Hvad er et Register</a:t>
            </a:r>
          </a:p>
          <a:p>
            <a:r>
              <a:rPr lang="da-DK" dirty="0"/>
              <a:t>o</a:t>
            </a:r>
            <a:r>
              <a:rPr lang="da-DK" dirty="0" smtClean="0"/>
              <a:t>g hvad er en File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2987823" y="2924944"/>
            <a:ext cx="1744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Binære værdier</a:t>
            </a:r>
          </a:p>
          <a:p>
            <a:r>
              <a:rPr lang="da-DK" dirty="0" smtClean="0"/>
              <a:t>0 = Lav = 0 volt =</a:t>
            </a:r>
          </a:p>
          <a:p>
            <a:r>
              <a:rPr lang="da-DK" dirty="0" smtClean="0"/>
              <a:t>1 = Høj = 5 volt </a:t>
            </a:r>
          </a:p>
        </p:txBody>
      </p:sp>
    </p:spTree>
    <p:extLst>
      <p:ext uri="{BB962C8B-B14F-4D97-AF65-F5344CB8AC3E}">
        <p14:creationId xmlns:p14="http://schemas.microsoft.com/office/powerpoint/2010/main" val="33893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687</Words>
  <Application>Microsoft Office PowerPoint</Application>
  <PresentationFormat>Skærmshow (4:3)</PresentationFormat>
  <Paragraphs>281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Kontortema</vt:lpstr>
      <vt:lpstr>LAB øvelse 2</vt:lpstr>
      <vt:lpstr>Indholdsfortegnelse</vt:lpstr>
      <vt:lpstr>Aktiveret switch  LED tændt</vt:lpstr>
      <vt:lpstr>Not funktion</vt:lpstr>
      <vt:lpstr>AND funktion</vt:lpstr>
      <vt:lpstr>OR funktion</vt:lpstr>
      <vt:lpstr>X-OR funktion</vt:lpstr>
      <vt:lpstr>Program struktur</vt:lpstr>
      <vt:lpstr>Bits / Bytes / File’s / Registre</vt:lpstr>
      <vt:lpstr>Flow Chart</vt:lpstr>
      <vt:lpstr>BTFSS og BTFSC</vt:lpstr>
      <vt:lpstr>BSF og BCF</vt:lpstr>
      <vt:lpstr>Goto og Label</vt:lpstr>
    </vt:vector>
  </TitlesOfParts>
  <Company>Syddansk Erhvervsskole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øvelse 2</dc:title>
  <dc:creator>otgsde</dc:creator>
  <cp:lastModifiedBy>Steen Heide</cp:lastModifiedBy>
  <cp:revision>30</cp:revision>
  <dcterms:created xsi:type="dcterms:W3CDTF">2014-05-19T06:16:25Z</dcterms:created>
  <dcterms:modified xsi:type="dcterms:W3CDTF">2018-08-13T07:33:38Z</dcterms:modified>
</cp:coreProperties>
</file>