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0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53BDA-E2A0-4320-8B4F-ED9C78FCFF09}" type="datetimeFigureOut">
              <a:rPr lang="da-DK" smtClean="0"/>
              <a:t>19-08-2018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80F4F-C02F-4AED-9D45-B764AAE1D1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442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79A0-14A9-4CE6-B041-9B897BE35B02}" type="datetimeFigureOut">
              <a:rPr lang="da-DK" smtClean="0"/>
              <a:t>19-08-2018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A6B5-F7CA-4316-B1F2-009C4D63E6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812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79A0-14A9-4CE6-B041-9B897BE35B02}" type="datetimeFigureOut">
              <a:rPr lang="da-DK" smtClean="0"/>
              <a:t>19-08-2018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A6B5-F7CA-4316-B1F2-009C4D63E6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457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79A0-14A9-4CE6-B041-9B897BE35B02}" type="datetimeFigureOut">
              <a:rPr lang="da-DK" smtClean="0"/>
              <a:t>19-08-2018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A6B5-F7CA-4316-B1F2-009C4D63E6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478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79A0-14A9-4CE6-B041-9B897BE35B02}" type="datetimeFigureOut">
              <a:rPr lang="da-DK" smtClean="0"/>
              <a:t>19-08-2018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A6B5-F7CA-4316-B1F2-009C4D63E6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380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79A0-14A9-4CE6-B041-9B897BE35B02}" type="datetimeFigureOut">
              <a:rPr lang="da-DK" smtClean="0"/>
              <a:t>19-08-2018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A6B5-F7CA-4316-B1F2-009C4D63E6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462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79A0-14A9-4CE6-B041-9B897BE35B02}" type="datetimeFigureOut">
              <a:rPr lang="da-DK" smtClean="0"/>
              <a:t>19-08-2018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A6B5-F7CA-4316-B1F2-009C4D63E6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58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79A0-14A9-4CE6-B041-9B897BE35B02}" type="datetimeFigureOut">
              <a:rPr lang="da-DK" smtClean="0"/>
              <a:t>19-08-2018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A6B5-F7CA-4316-B1F2-009C4D63E6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151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79A0-14A9-4CE6-B041-9B897BE35B02}" type="datetimeFigureOut">
              <a:rPr lang="da-DK" smtClean="0"/>
              <a:t>19-08-2018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A6B5-F7CA-4316-B1F2-009C4D63E6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957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79A0-14A9-4CE6-B041-9B897BE35B02}" type="datetimeFigureOut">
              <a:rPr lang="da-DK" smtClean="0"/>
              <a:t>19-08-2018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A6B5-F7CA-4316-B1F2-009C4D63E6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931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79A0-14A9-4CE6-B041-9B897BE35B02}" type="datetimeFigureOut">
              <a:rPr lang="da-DK" smtClean="0"/>
              <a:t>19-08-2018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A6B5-F7CA-4316-B1F2-009C4D63E6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820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79A0-14A9-4CE6-B041-9B897BE35B02}" type="datetimeFigureOut">
              <a:rPr lang="da-DK" smtClean="0"/>
              <a:t>19-08-2018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A6B5-F7CA-4316-B1F2-009C4D63E6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141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A79A0-14A9-4CE6-B041-9B897BE35B02}" type="datetimeFigureOut">
              <a:rPr lang="da-DK" smtClean="0"/>
              <a:t>19-08-2018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0A6B5-F7CA-4316-B1F2-009C4D63E6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39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2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icad.en.softonic.com/" TargetMode="External"/><Relationship Id="rId5" Type="http://schemas.openxmlformats.org/officeDocument/2006/relationships/hyperlink" Target="https://www.digikey.com/schemeit/project/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folio.otg.dk/otgnet/adm/restr/portfolio/teachers/redigerfilermaterialesamling.asp?type=1&amp;nyfilid=30629&amp;parentID=12586&amp;portfolionavn=Teknikfag%20A%20El%201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rtfolio.otg.dk/otgnet/adm/restr/portfolio/teachers/sletmaterialerfil.asp?type=1&amp;nyfilid=36944&amp;parentID=14907&amp;portfolionavn=Teknikfag" TargetMode="External"/><Relationship Id="rId5" Type="http://schemas.openxmlformats.org/officeDocument/2006/relationships/hyperlink" Target="https://portfolio.otg.dk/otgnet/adm/restr/portfolio/teachers/redigerfilermaterialesamling.asp?type=1&amp;nyfilid=36944&amp;parentID=14907&amp;portfolionavn=Teknikfag" TargetMode="External"/><Relationship Id="rId4" Type="http://schemas.openxmlformats.org/officeDocument/2006/relationships/hyperlink" Target="https://portfolio.otg.dk/otgnet/adm/restr/portfolio/teachers/sletmaterialerfil.asp?type=1&amp;nyfilid=30629&amp;parentID=12586&amp;portfolionavn=Teknikfag%20A%20El%20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slide" Target="slide6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a.wikipedia.org/wiki/Zink" TargetMode="External"/><Relationship Id="rId13" Type="http://schemas.openxmlformats.org/officeDocument/2006/relationships/hyperlink" Target="http://da.wikipedia.org/wiki/Bly" TargetMode="External"/><Relationship Id="rId18" Type="http://schemas.openxmlformats.org/officeDocument/2006/relationships/hyperlink" Target="http://da.wikipedia.org/wiki/Halvleder" TargetMode="External"/><Relationship Id="rId3" Type="http://schemas.openxmlformats.org/officeDocument/2006/relationships/hyperlink" Target="http://da.wikipedia.org/wiki/S%C3%B8lv" TargetMode="External"/><Relationship Id="rId21" Type="http://schemas.openxmlformats.org/officeDocument/2006/relationships/hyperlink" Target="http://da.wikipedia.org/wiki/Glas" TargetMode="External"/><Relationship Id="rId7" Type="http://schemas.openxmlformats.org/officeDocument/2006/relationships/hyperlink" Target="http://da.wikipedia.org/wiki/Aluminium" TargetMode="External"/><Relationship Id="rId12" Type="http://schemas.openxmlformats.org/officeDocument/2006/relationships/hyperlink" Target="http://da.wikipedia.org/wiki/St%C3%A5l" TargetMode="External"/><Relationship Id="rId17" Type="http://schemas.openxmlformats.org/officeDocument/2006/relationships/hyperlink" Target="http://da.wikipedia.org/wiki/Kulstof" TargetMode="External"/><Relationship Id="rId2" Type="http://schemas.openxmlformats.org/officeDocument/2006/relationships/hyperlink" Target="http://da.wikipedia.org/wiki/Superleder" TargetMode="External"/><Relationship Id="rId16" Type="http://schemas.openxmlformats.org/officeDocument/2006/relationships/hyperlink" Target="http://da.wikipedia.org/w/index.php?title=Nikkelkrom&amp;action=edit&amp;redlink=1" TargetMode="External"/><Relationship Id="rId20" Type="http://schemas.openxmlformats.org/officeDocument/2006/relationships/hyperlink" Target="http://da.wikipedia.org/wiki/Siliciu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.wikipedia.org/wiki/Guld" TargetMode="External"/><Relationship Id="rId11" Type="http://schemas.openxmlformats.org/officeDocument/2006/relationships/hyperlink" Target="http://da.wikipedia.org/wiki/Platin" TargetMode="External"/><Relationship Id="rId24" Type="http://schemas.openxmlformats.org/officeDocument/2006/relationships/hyperlink" Target="http://da.wikipedia.org/wiki/Kvarts" TargetMode="External"/><Relationship Id="rId5" Type="http://schemas.openxmlformats.org/officeDocument/2006/relationships/hyperlink" Target="http://da.wikipedia.org/wiki/Kobber" TargetMode="External"/><Relationship Id="rId15" Type="http://schemas.openxmlformats.org/officeDocument/2006/relationships/hyperlink" Target="http://da.wikipedia.org/wiki/Rustfrit_st%C3%A5l" TargetMode="External"/><Relationship Id="rId23" Type="http://schemas.openxmlformats.org/officeDocument/2006/relationships/hyperlink" Target="http://da.wikipedia.org/wiki/Svovl" TargetMode="External"/><Relationship Id="rId10" Type="http://schemas.openxmlformats.org/officeDocument/2006/relationships/hyperlink" Target="http://da.wikipedia.org/wiki/Jern" TargetMode="External"/><Relationship Id="rId19" Type="http://schemas.openxmlformats.org/officeDocument/2006/relationships/hyperlink" Target="http://da.wikipedia.org/wiki/Germanium" TargetMode="External"/><Relationship Id="rId4" Type="http://schemas.openxmlformats.org/officeDocument/2006/relationships/hyperlink" Target="http://da.wikipedia.org/wiki/Elektrisk_resistivitet#cite_note-Bohlin-1" TargetMode="External"/><Relationship Id="rId9" Type="http://schemas.openxmlformats.org/officeDocument/2006/relationships/hyperlink" Target="http://da.wikipedia.org/wiki/Wolfram" TargetMode="External"/><Relationship Id="rId14" Type="http://schemas.openxmlformats.org/officeDocument/2006/relationships/hyperlink" Target="http://da.wikipedia.org/w/index.php?title=Konstantan&amp;action=edit&amp;redlink=1" TargetMode="External"/><Relationship Id="rId22" Type="http://schemas.openxmlformats.org/officeDocument/2006/relationships/hyperlink" Target="http://da.wikipedia.org/w/index.php?title=H%C3%A5rd_gummi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36478" y="-122830"/>
            <a:ext cx="12624179" cy="71377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/>
          <p:cNvSpPr txBox="1"/>
          <p:nvPr/>
        </p:nvSpPr>
        <p:spPr>
          <a:xfrm>
            <a:off x="1828801" y="2674961"/>
            <a:ext cx="8461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og produktion EL</a:t>
            </a:r>
          </a:p>
          <a:p>
            <a:pPr algn="ctr"/>
            <a:r>
              <a:rPr lang="da-DK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da-DK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609323" y="260648"/>
            <a:ext cx="6418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rgbClr val="0000FF"/>
                </a:solidFill>
              </a:rPr>
              <a:t>Det mest grundlæggende kredsløb ”alle kredsløbs moder”</a:t>
            </a:r>
          </a:p>
          <a:p>
            <a:r>
              <a:rPr lang="da-DK" sz="1600" b="1">
                <a:solidFill>
                  <a:srgbClr val="C00000"/>
                </a:solidFill>
              </a:rPr>
              <a:t>(Ethvert kredsløb kan reduceres til én spændingskilde og én modstand)</a:t>
            </a:r>
          </a:p>
          <a:p>
            <a:endParaRPr lang="da-DK"/>
          </a:p>
        </p:txBody>
      </p:sp>
      <p:grpSp>
        <p:nvGrpSpPr>
          <p:cNvPr id="5" name="Gruppe 4"/>
          <p:cNvGrpSpPr/>
          <p:nvPr/>
        </p:nvGrpSpPr>
        <p:grpSpPr>
          <a:xfrm>
            <a:off x="731562" y="1343000"/>
            <a:ext cx="2451619" cy="2448273"/>
            <a:chOff x="395536" y="1340768"/>
            <a:chExt cx="2451619" cy="24482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32" y="1683208"/>
              <a:ext cx="1618943" cy="2105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Lige pilforbindelse 3"/>
            <p:cNvCxnSpPr/>
            <p:nvPr/>
          </p:nvCxnSpPr>
          <p:spPr>
            <a:xfrm>
              <a:off x="1431623" y="1704479"/>
              <a:ext cx="8302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pilforbindelse 9"/>
            <p:cNvCxnSpPr/>
            <p:nvPr/>
          </p:nvCxnSpPr>
          <p:spPr>
            <a:xfrm flipV="1">
              <a:off x="2469406" y="2087358"/>
              <a:ext cx="0" cy="55304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ktangel 10"/>
            <p:cNvSpPr/>
            <p:nvPr/>
          </p:nvSpPr>
          <p:spPr>
            <a:xfrm>
              <a:off x="1167290" y="2214984"/>
              <a:ext cx="305844" cy="297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Tekstboks 11"/>
            <p:cNvSpPr txBox="1"/>
            <p:nvPr/>
          </p:nvSpPr>
          <p:spPr>
            <a:xfrm>
              <a:off x="1331640" y="1340768"/>
              <a:ext cx="2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/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kstboks 14"/>
                <p:cNvSpPr txBox="1"/>
                <p:nvPr/>
              </p:nvSpPr>
              <p:spPr>
                <a:xfrm>
                  <a:off x="2483768" y="2132856"/>
                  <a:ext cx="3633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a-DK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1" i="1"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da-DK" b="1" i="1">
                                <a:latin typeface="Cambria Math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da-DK" b="1"/>
                </a:p>
              </p:txBody>
            </p:sp>
          </mc:Choice>
          <mc:Fallback xmlns="">
            <p:sp>
              <p:nvSpPr>
                <p:cNvPr id="15" name="Tekstboks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768" y="2132856"/>
                  <a:ext cx="36338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1864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kstboks 15"/>
                <p:cNvSpPr txBox="1"/>
                <p:nvPr/>
              </p:nvSpPr>
              <p:spPr>
                <a:xfrm>
                  <a:off x="395536" y="2204864"/>
                  <a:ext cx="377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a-DK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1" i="1"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da-DK" b="1" i="1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oMath>
                    </m:oMathPara>
                  </a14:m>
                  <a:endParaRPr lang="da-DK" b="1"/>
                </a:p>
              </p:txBody>
            </p:sp>
          </mc:Choice>
          <mc:Fallback xmlns="">
            <p:sp>
              <p:nvSpPr>
                <p:cNvPr id="16" name="Tekstboks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2204864"/>
                  <a:ext cx="37739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451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5" y="4312929"/>
            <a:ext cx="4197054" cy="239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boks 5"/>
              <p:cNvSpPr txBox="1"/>
              <p:nvPr/>
            </p:nvSpPr>
            <p:spPr>
              <a:xfrm>
                <a:off x="2771786" y="1019211"/>
                <a:ext cx="1728192" cy="83099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b="1" dirty="0">
                    <a:solidFill>
                      <a:srgbClr val="0000FF"/>
                    </a:solidFill>
                  </a:rPr>
                  <a:t>Ohms lov: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𝑼</m:t>
                      </m:r>
                      <m:r>
                        <a:rPr lang="da-DK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a-DK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𝑰</m:t>
                      </m:r>
                      <m:r>
                        <a:rPr lang="da-DK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∗</m:t>
                      </m:r>
                      <m:r>
                        <a:rPr lang="da-DK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da-DK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kstboks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86" y="1019211"/>
                <a:ext cx="1728192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4225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boks 16"/>
          <p:cNvSpPr txBox="1"/>
          <p:nvPr/>
        </p:nvSpPr>
        <p:spPr>
          <a:xfrm>
            <a:off x="7359497" y="4807470"/>
            <a:ext cx="449999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0070C0"/>
                </a:solidFill>
              </a:rPr>
              <a:t>Måling: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FF0000"/>
                </a:solidFill>
              </a:rPr>
              <a:t>Strøm</a:t>
            </a:r>
            <a:r>
              <a:rPr lang="da-DK" b="1" dirty="0">
                <a:solidFill>
                  <a:srgbClr val="0070C0"/>
                </a:solidFill>
              </a:rPr>
              <a:t> måles med amperemeter </a:t>
            </a:r>
            <a:r>
              <a:rPr lang="da-DK" b="1" dirty="0">
                <a:solidFill>
                  <a:srgbClr val="FF0000"/>
                </a:solidFill>
              </a:rPr>
              <a:t>i den strømførende ledning</a:t>
            </a:r>
            <a:r>
              <a:rPr lang="da-DK" b="1" dirty="0">
                <a:solidFill>
                  <a:srgbClr val="0070C0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FF0000"/>
                </a:solidFill>
              </a:rPr>
              <a:t>Spænding</a:t>
            </a:r>
            <a:r>
              <a:rPr lang="da-DK" b="1" dirty="0">
                <a:solidFill>
                  <a:srgbClr val="0070C0"/>
                </a:solidFill>
              </a:rPr>
              <a:t> måles </a:t>
            </a:r>
            <a:r>
              <a:rPr lang="da-DK" b="1" dirty="0">
                <a:solidFill>
                  <a:srgbClr val="FF0000"/>
                </a:solidFill>
              </a:rPr>
              <a:t>henover en komponent</a:t>
            </a:r>
            <a:r>
              <a:rPr lang="da-DK" b="1" dirty="0">
                <a:solidFill>
                  <a:srgbClr val="0070C0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0C0"/>
                </a:solidFill>
              </a:rPr>
              <a:t>Ohms lov: I = U/R = 12/1k = 12mA</a:t>
            </a:r>
          </a:p>
        </p:txBody>
      </p:sp>
      <p:grpSp>
        <p:nvGrpSpPr>
          <p:cNvPr id="20" name="Gruppe 19"/>
          <p:cNvGrpSpPr/>
          <p:nvPr/>
        </p:nvGrpSpPr>
        <p:grpSpPr>
          <a:xfrm>
            <a:off x="2929486" y="2036274"/>
            <a:ext cx="1635471" cy="1368152"/>
            <a:chOff x="3296569" y="2721495"/>
            <a:chExt cx="1635471" cy="1368152"/>
          </a:xfrm>
        </p:grpSpPr>
        <p:sp>
          <p:nvSpPr>
            <p:cNvPr id="7" name="Ligebenet trekant 6"/>
            <p:cNvSpPr/>
            <p:nvPr/>
          </p:nvSpPr>
          <p:spPr>
            <a:xfrm>
              <a:off x="3296569" y="2721495"/>
              <a:ext cx="1635471" cy="1368152"/>
            </a:xfrm>
            <a:prstGeom prst="triangl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9" name="Lige forbindelse 8"/>
            <p:cNvCxnSpPr>
              <a:stCxn id="7" idx="1"/>
              <a:endCxn id="7" idx="5"/>
            </p:cNvCxnSpPr>
            <p:nvPr/>
          </p:nvCxnSpPr>
          <p:spPr>
            <a:xfrm>
              <a:off x="3705437" y="3405571"/>
              <a:ext cx="81773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/>
            <p:cNvCxnSpPr>
              <a:endCxn id="7" idx="3"/>
            </p:cNvCxnSpPr>
            <p:nvPr/>
          </p:nvCxnSpPr>
          <p:spPr>
            <a:xfrm>
              <a:off x="4114305" y="3405571"/>
              <a:ext cx="0" cy="6840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boks 18"/>
            <p:cNvSpPr txBox="1"/>
            <p:nvPr/>
          </p:nvSpPr>
          <p:spPr>
            <a:xfrm>
              <a:off x="3934285" y="2924944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i="1">
                  <a:solidFill>
                    <a:srgbClr val="FF0000"/>
                  </a:solidFill>
                </a:rPr>
                <a:t>U</a:t>
              </a:r>
            </a:p>
          </p:txBody>
        </p:sp>
        <p:sp>
          <p:nvSpPr>
            <p:cNvPr id="22" name="Tekstboks 21"/>
            <p:cNvSpPr txBox="1"/>
            <p:nvPr/>
          </p:nvSpPr>
          <p:spPr>
            <a:xfrm>
              <a:off x="3658581" y="3501008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i="1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23" name="Tekstboks 22"/>
            <p:cNvSpPr txBox="1"/>
            <p:nvPr/>
          </p:nvSpPr>
          <p:spPr>
            <a:xfrm>
              <a:off x="4239085" y="3501008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i="1">
                  <a:solidFill>
                    <a:srgbClr val="FF0000"/>
                  </a:solidFill>
                </a:rPr>
                <a:t>I</a:t>
              </a:r>
            </a:p>
          </p:txBody>
        </p:sp>
      </p:grpSp>
      <p:grpSp>
        <p:nvGrpSpPr>
          <p:cNvPr id="31" name="Gruppe 30"/>
          <p:cNvGrpSpPr/>
          <p:nvPr/>
        </p:nvGrpSpPr>
        <p:grpSpPr>
          <a:xfrm>
            <a:off x="5179902" y="1259318"/>
            <a:ext cx="2938337" cy="2511386"/>
            <a:chOff x="5417005" y="1648490"/>
            <a:chExt cx="2938337" cy="2511386"/>
          </a:xfrm>
        </p:grpSpPr>
        <p:cxnSp>
          <p:nvCxnSpPr>
            <p:cNvPr id="13" name="Lige pilforbindelse 12"/>
            <p:cNvCxnSpPr/>
            <p:nvPr/>
          </p:nvCxnSpPr>
          <p:spPr>
            <a:xfrm>
              <a:off x="5653825" y="3618963"/>
              <a:ext cx="18803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ge pilforbindelse 23"/>
            <p:cNvCxnSpPr/>
            <p:nvPr/>
          </p:nvCxnSpPr>
          <p:spPr>
            <a:xfrm flipH="1" flipV="1">
              <a:off x="5653825" y="2036274"/>
              <a:ext cx="5660" cy="15962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ge forbindelse 25"/>
            <p:cNvCxnSpPr/>
            <p:nvPr/>
          </p:nvCxnSpPr>
          <p:spPr>
            <a:xfrm flipV="1">
              <a:off x="5653825" y="2207096"/>
              <a:ext cx="1584102" cy="141186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kstfelt 26"/>
            <p:cNvSpPr txBox="1"/>
            <p:nvPr/>
          </p:nvSpPr>
          <p:spPr>
            <a:xfrm>
              <a:off x="7534141" y="3404426"/>
              <a:ext cx="821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U [V]</a:t>
              </a:r>
              <a:endParaRPr lang="da-DK" dirty="0"/>
            </a:p>
          </p:txBody>
        </p:sp>
        <p:sp>
          <p:nvSpPr>
            <p:cNvPr id="30" name="Tekstfelt 29"/>
            <p:cNvSpPr txBox="1"/>
            <p:nvPr/>
          </p:nvSpPr>
          <p:spPr>
            <a:xfrm>
              <a:off x="5417005" y="1648490"/>
              <a:ext cx="821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I</a:t>
              </a:r>
              <a:r>
                <a:rPr lang="da-DK" dirty="0" smtClean="0"/>
                <a:t> [A]</a:t>
              </a:r>
              <a:endParaRPr lang="da-DK" dirty="0"/>
            </a:p>
          </p:txBody>
        </p:sp>
        <p:sp>
          <p:nvSpPr>
            <p:cNvPr id="28" name="Bue 27"/>
            <p:cNvSpPr/>
            <p:nvPr/>
          </p:nvSpPr>
          <p:spPr>
            <a:xfrm>
              <a:off x="6106698" y="3040940"/>
              <a:ext cx="533157" cy="111893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Tekstfelt 31"/>
            <p:cNvSpPr txBox="1"/>
            <p:nvPr/>
          </p:nvSpPr>
          <p:spPr>
            <a:xfrm>
              <a:off x="6593983" y="2811058"/>
              <a:ext cx="821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R</a:t>
              </a:r>
              <a:r>
                <a:rPr lang="da-DK" dirty="0" smtClean="0"/>
                <a:t> [</a:t>
              </a:r>
              <a:r>
                <a:rPr lang="el-GR" dirty="0" smtClean="0"/>
                <a:t>Ω</a:t>
              </a:r>
              <a:r>
                <a:rPr lang="da-DK" dirty="0" smtClean="0"/>
                <a:t>]</a:t>
              </a:r>
              <a:endParaRPr lang="da-DK" dirty="0"/>
            </a:p>
          </p:txBody>
        </p:sp>
        <p:sp>
          <p:nvSpPr>
            <p:cNvPr id="29" name="Tekstfelt 28"/>
            <p:cNvSpPr txBox="1"/>
            <p:nvPr/>
          </p:nvSpPr>
          <p:spPr>
            <a:xfrm>
              <a:off x="6137957" y="2093763"/>
              <a:ext cx="1834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Proportionalitet</a:t>
              </a:r>
              <a:endParaRPr lang="da-DK" dirty="0"/>
            </a:p>
          </p:txBody>
        </p:sp>
      </p:grpSp>
      <p:grpSp>
        <p:nvGrpSpPr>
          <p:cNvPr id="34" name="Gruppe 33"/>
          <p:cNvGrpSpPr/>
          <p:nvPr/>
        </p:nvGrpSpPr>
        <p:grpSpPr>
          <a:xfrm>
            <a:off x="8476912" y="982716"/>
            <a:ext cx="2904923" cy="3841350"/>
            <a:chOff x="8476912" y="982716"/>
            <a:chExt cx="2904923" cy="38413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912" y="982716"/>
              <a:ext cx="2736304" cy="38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kstfelt 32"/>
            <p:cNvSpPr txBox="1"/>
            <p:nvPr/>
          </p:nvSpPr>
          <p:spPr>
            <a:xfrm>
              <a:off x="9978037" y="1183978"/>
              <a:ext cx="1403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smtClean="0"/>
                <a:t>Vis det sådan i </a:t>
              </a:r>
              <a:r>
                <a:rPr lang="da-DK" sz="1600" b="1" dirty="0" err="1" smtClean="0"/>
                <a:t>MultiSim</a:t>
              </a:r>
              <a:endParaRPr lang="da-DK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184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53" y="270945"/>
            <a:ext cx="3807170" cy="2927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53" y="3443608"/>
            <a:ext cx="5143050" cy="29314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580" y="1957589"/>
            <a:ext cx="5718718" cy="44174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kstfelt 4"/>
          <p:cNvSpPr txBox="1"/>
          <p:nvPr/>
        </p:nvSpPr>
        <p:spPr>
          <a:xfrm>
            <a:off x="6977862" y="586984"/>
            <a:ext cx="3756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Modstande i serie- og parallelforbindelser</a:t>
            </a:r>
            <a:endParaRPr lang="da-DK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4991844" y="330712"/>
            <a:ext cx="1658814" cy="1343542"/>
            <a:chOff x="3296569" y="2721495"/>
            <a:chExt cx="1635471" cy="1368152"/>
          </a:xfrm>
        </p:grpSpPr>
        <p:sp>
          <p:nvSpPr>
            <p:cNvPr id="7" name="Ligebenet trekant 6"/>
            <p:cNvSpPr/>
            <p:nvPr/>
          </p:nvSpPr>
          <p:spPr>
            <a:xfrm>
              <a:off x="3296569" y="2721495"/>
              <a:ext cx="1635471" cy="1368152"/>
            </a:xfrm>
            <a:prstGeom prst="triangl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8" name="Lige forbindelse 7"/>
            <p:cNvCxnSpPr>
              <a:stCxn id="7" idx="1"/>
              <a:endCxn id="7" idx="5"/>
            </p:cNvCxnSpPr>
            <p:nvPr/>
          </p:nvCxnSpPr>
          <p:spPr>
            <a:xfrm>
              <a:off x="3705437" y="3405571"/>
              <a:ext cx="81773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ge forbindelse 8"/>
            <p:cNvCxnSpPr>
              <a:endCxn id="7" idx="3"/>
            </p:cNvCxnSpPr>
            <p:nvPr/>
          </p:nvCxnSpPr>
          <p:spPr>
            <a:xfrm>
              <a:off x="4114305" y="3405571"/>
              <a:ext cx="0" cy="6840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boks 18"/>
            <p:cNvSpPr txBox="1"/>
            <p:nvPr/>
          </p:nvSpPr>
          <p:spPr>
            <a:xfrm>
              <a:off x="3934285" y="2924944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i="1">
                  <a:solidFill>
                    <a:srgbClr val="FF0000"/>
                  </a:solidFill>
                </a:rPr>
                <a:t>U</a:t>
              </a:r>
            </a:p>
          </p:txBody>
        </p:sp>
        <p:sp>
          <p:nvSpPr>
            <p:cNvPr id="11" name="Tekstboks 21"/>
            <p:cNvSpPr txBox="1"/>
            <p:nvPr/>
          </p:nvSpPr>
          <p:spPr>
            <a:xfrm>
              <a:off x="3658581" y="3501008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i="1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12" name="Tekstboks 22"/>
            <p:cNvSpPr txBox="1"/>
            <p:nvPr/>
          </p:nvSpPr>
          <p:spPr>
            <a:xfrm>
              <a:off x="4239085" y="3501008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i="1">
                  <a:solidFill>
                    <a:srgbClr val="FF0000"/>
                  </a:solidFill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2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ledresultat for serie and parallel 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01" y="642333"/>
            <a:ext cx="8634155" cy="541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587747" y="250117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2400" b="1" dirty="0">
                <a:solidFill>
                  <a:srgbClr val="0000FF"/>
                </a:solidFill>
              </a:rPr>
              <a:t>Ohms lov  . . </a:t>
            </a:r>
            <a:r>
              <a:rPr lang="da-DK" sz="2400" b="1" dirty="0">
                <a:solidFill>
                  <a:srgbClr val="C00000"/>
                </a:solidFill>
              </a:rPr>
              <a:t>Nu med effekt</a:t>
            </a:r>
            <a:r>
              <a:rPr lang="da-DK" sz="2400" b="1" dirty="0">
                <a:solidFill>
                  <a:srgbClr val="0000FF"/>
                </a:solidFill>
              </a:rPr>
              <a:t>!</a:t>
            </a:r>
          </a:p>
          <a:p>
            <a:endParaRPr lang="da-DK" sz="2000" b="1" dirty="0"/>
          </a:p>
          <a:p>
            <a:endParaRPr lang="da-DK" dirty="0"/>
          </a:p>
          <a:p>
            <a:r>
              <a:rPr lang="da-DK" b="1" dirty="0">
                <a:solidFill>
                  <a:srgbClr val="0000FF"/>
                </a:solidFill>
              </a:rPr>
              <a:t>GRUNDENHEDER:</a:t>
            </a:r>
          </a:p>
          <a:p>
            <a:r>
              <a:rPr lang="da-DK" b="1" dirty="0"/>
              <a:t>Navn        		Symbol  	Enhed</a:t>
            </a:r>
          </a:p>
          <a:p>
            <a:r>
              <a:rPr lang="da-DK" dirty="0"/>
              <a:t>Spænding 	U 	V (Volt)</a:t>
            </a:r>
          </a:p>
          <a:p>
            <a:r>
              <a:rPr lang="da-DK" dirty="0"/>
              <a:t>Resistans 		R 	</a:t>
            </a:r>
            <a:r>
              <a:rPr lang="el-GR" dirty="0"/>
              <a:t>Ω</a:t>
            </a:r>
            <a:r>
              <a:rPr lang="da-DK" dirty="0"/>
              <a:t> (Ohm)</a:t>
            </a:r>
          </a:p>
          <a:p>
            <a:r>
              <a:rPr lang="da-DK" dirty="0"/>
              <a:t>Strømstyrke 	I 	A (Ampere)</a:t>
            </a:r>
          </a:p>
          <a:p>
            <a:r>
              <a:rPr lang="da-DK" b="1" dirty="0">
                <a:solidFill>
                  <a:srgbClr val="0000FF"/>
                </a:solidFill>
              </a:rPr>
              <a:t>Effekt 		P 	W (Watt)</a:t>
            </a:r>
          </a:p>
          <a:p>
            <a:r>
              <a:rPr lang="da-DK" dirty="0"/>
              <a:t>Frekvens 		f 	Hz (Hertz)</a:t>
            </a:r>
          </a:p>
          <a:p>
            <a:endParaRPr lang="da-DK" dirty="0"/>
          </a:p>
          <a:p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b="1" dirty="0">
                <a:solidFill>
                  <a:srgbClr val="0000FF"/>
                </a:solidFill>
              </a:rPr>
              <a:t>Effekt 	P = U · I 		P er effekt</a:t>
            </a:r>
          </a:p>
          <a:p>
            <a:endParaRPr lang="da-DK" dirty="0"/>
          </a:p>
          <a:p>
            <a:r>
              <a:rPr lang="da-DK" b="1" dirty="0">
                <a:solidFill>
                  <a:srgbClr val="C00000"/>
                </a:solidFill>
              </a:rPr>
              <a:t>Energi 	E = U · I · t 	E er energi</a:t>
            </a:r>
          </a:p>
        </p:txBody>
      </p:sp>
      <p:pic>
        <p:nvPicPr>
          <p:cNvPr id="2053" name="Picture 5" descr="http://www.glemsom.dk/xximages/ohms%20lov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93" y="3277418"/>
            <a:ext cx="3181350" cy="3200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Ohms L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32" y="0"/>
            <a:ext cx="2977671" cy="2667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9840416" y="600202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>
                <a:solidFill>
                  <a:srgbClr val="C00000"/>
                </a:solidFill>
                <a:hlinkClick r:id="rId4" action="ppaction://hlinksldjump"/>
              </a:rPr>
              <a:t>R</a:t>
            </a:r>
            <a:endParaRPr lang="da-DK" sz="2800" b="1">
              <a:solidFill>
                <a:srgbClr val="C0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7657708" y="2787971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rgbClr val="0070C0"/>
                </a:solidFill>
              </a:rPr>
              <a:t>Ohms lov: 	U = R · I</a:t>
            </a:r>
          </a:p>
        </p:txBody>
      </p:sp>
    </p:spTree>
    <p:extLst>
      <p:ext uri="{BB962C8B-B14F-4D97-AF65-F5344CB8AC3E}">
        <p14:creationId xmlns:p14="http://schemas.microsoft.com/office/powerpoint/2010/main" val="5312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75520" y="692696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/>
              <a:t>Farvekoder for modstande </a:t>
            </a:r>
          </a:p>
          <a:p>
            <a:r>
              <a:rPr lang="da-DK" sz="1600" dirty="0"/>
              <a:t>For at finde ud af hvor mange Ohm en modstand er på, ser man på de farvede </a:t>
            </a:r>
            <a:r>
              <a:rPr lang="da-DK" sz="1600" b="1" dirty="0"/>
              <a:t>ringe</a:t>
            </a:r>
            <a:r>
              <a:rPr lang="da-DK" sz="1600" dirty="0"/>
              <a:t>, der sidder på modstanden</a:t>
            </a:r>
            <a:r>
              <a:rPr lang="da-DK" sz="1600"/>
              <a:t>. </a:t>
            </a:r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Farverne på de tre første ringe er cifre.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Den fjerde er den værdi man skal gange med.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Den femte ring angiver modstandens tolerance (unøjagtighed).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Den sidste ring er en </a:t>
            </a:r>
            <a:r>
              <a:rPr lang="da-DK" sz="1600" dirty="0" err="1"/>
              <a:t>varmekoeficient</a:t>
            </a:r>
            <a:r>
              <a:rPr lang="da-DK" sz="1600" dirty="0"/>
              <a:t>. </a:t>
            </a:r>
          </a:p>
          <a:p>
            <a:endParaRPr lang="da-DK" sz="1600" dirty="0"/>
          </a:p>
          <a:p>
            <a:r>
              <a:rPr lang="da-DK" sz="1600" dirty="0"/>
              <a:t>Et eksempel, en modstand med farverne: brun, rød, orange, gul vil være 123*1000 </a:t>
            </a:r>
          </a:p>
        </p:txBody>
      </p:sp>
      <p:pic>
        <p:nvPicPr>
          <p:cNvPr id="4" name="Billede 3" descr="Skærmbillede 2012-08-12 kl. 12.57.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0"/>
            <a:ext cx="4662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2207568" y="2071388"/>
          <a:ext cx="7406124" cy="45259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3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3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32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rgbClr val="FF0000"/>
                          </a:solidFill>
                        </a:rPr>
                        <a:t>10-82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100-820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1k0-8k2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10k-82k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100k-820k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1M0-8M2 + 10M 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100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1k0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100k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1M0 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120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1k2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12k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120k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1M2 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150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1k5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15k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150k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1M5 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180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1k8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18k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180k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1M8 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220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2k2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22k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220k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2M2 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270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2k7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27k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270k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2M7 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rgbClr val="FF0000"/>
                          </a:solidFill>
                        </a:rPr>
                        <a:t>33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330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3k3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33k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330k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3M3 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rgbClr val="FF0000"/>
                          </a:solidFill>
                        </a:rPr>
                        <a:t>39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390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3k9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39k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390k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3M9 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rgbClr val="FF0000"/>
                          </a:solidFill>
                        </a:rPr>
                        <a:t>47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470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4k7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47k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470k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4M7 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rgbClr val="FF0000"/>
                          </a:solidFill>
                        </a:rPr>
                        <a:t>56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560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5k6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56k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560k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5M6 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rgbClr val="FF0000"/>
                          </a:solidFill>
                        </a:rPr>
                        <a:t>68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680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6k8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68k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680k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6M8 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161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rgbClr val="FF0000"/>
                          </a:solidFill>
                        </a:rPr>
                        <a:t>82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820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8k2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82k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/>
                        <a:t>820k</a:t>
                      </a:r>
                    </a:p>
                  </a:txBody>
                  <a:tcPr marL="82290" marR="82290" marT="41145" marB="41145" anchor="ctr"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8M2 </a:t>
                      </a:r>
                    </a:p>
                  </a:txBody>
                  <a:tcPr marL="82290" marR="82290" marT="41145" marB="4114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2063552" y="116633"/>
            <a:ext cx="80648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E12-rækken</a:t>
            </a:r>
          </a:p>
          <a:p>
            <a:r>
              <a:rPr lang="da-DK" sz="1400" dirty="0"/>
              <a:t>Man kan i princippet have modstande i alle mulige størrelser, men i praksis arbejder man med et mere begrænset udvalg.  Til langt de fleste konstruktioner kan man klare sig med E12 rækken, der består af 12 forskellige værdier fra </a:t>
            </a:r>
            <a:r>
              <a:rPr lang="da-DK" sz="1400" dirty="0" err="1"/>
              <a:t>f.x</a:t>
            </a:r>
            <a:r>
              <a:rPr lang="da-DK" sz="1400" dirty="0"/>
              <a:t>. 10 til 100 og det samme fra 100 til 1000. </a:t>
            </a:r>
          </a:p>
          <a:p>
            <a:r>
              <a:rPr lang="da-DK" sz="1400" b="1" dirty="0">
                <a:solidFill>
                  <a:srgbClr val="FF0000"/>
                </a:solidFill>
              </a:rPr>
              <a:t>Værdierne fra 10 til 100 er: 10 12 15 18 22 27 33 39 47 56 68 82 100 </a:t>
            </a:r>
          </a:p>
          <a:p>
            <a:r>
              <a:rPr lang="da-DK" sz="1400" dirty="0"/>
              <a:t>De er beregnet ud fra at der er ca. 21 % mellem hver, eller mere præcist: den 12. rod af 10. </a:t>
            </a:r>
          </a:p>
          <a:p>
            <a:r>
              <a:rPr lang="da-DK" sz="1400" dirty="0"/>
              <a:t>Denne type modstande har 4 ringe: 2 betydende, en </a:t>
            </a:r>
            <a:r>
              <a:rPr lang="da-DK" sz="1400" dirty="0" err="1"/>
              <a:t>multiplyer</a:t>
            </a:r>
            <a:r>
              <a:rPr lang="da-DK" sz="1400" dirty="0"/>
              <a:t> og en tolerance. </a:t>
            </a:r>
          </a:p>
          <a:p>
            <a:r>
              <a:rPr lang="da-DK" sz="1400" dirty="0"/>
              <a:t>På Odense HTX er vi normalt lagerførende i E12 rækken fra 10 ohm til 10 M ohm. </a:t>
            </a:r>
          </a:p>
        </p:txBody>
      </p:sp>
    </p:spTree>
    <p:extLst>
      <p:ext uri="{BB962C8B-B14F-4D97-AF65-F5344CB8AC3E}">
        <p14:creationId xmlns:p14="http://schemas.microsoft.com/office/powerpoint/2010/main" val="8909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647658" y="56893"/>
            <a:ext cx="637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OPGAVER: Serie- og parallelforbindelser</a:t>
            </a:r>
          </a:p>
          <a:p>
            <a:pPr algn="ctr"/>
            <a:r>
              <a:rPr lang="da-DK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(Hent opgaverne i Portfolioen)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0" y="1472671"/>
            <a:ext cx="2025274" cy="2075076"/>
          </a:xfrm>
          <a:prstGeom prst="rect">
            <a:avLst/>
          </a:prstGeom>
          <a:ln>
            <a:solidFill>
              <a:srgbClr val="3333CC"/>
            </a:solidFill>
          </a:ln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053" y="1455959"/>
            <a:ext cx="1675514" cy="2041821"/>
          </a:xfrm>
          <a:prstGeom prst="rect">
            <a:avLst/>
          </a:prstGeom>
          <a:ln>
            <a:solidFill>
              <a:srgbClr val="3333CC"/>
            </a:solidFill>
          </a:ln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773" y="1472671"/>
            <a:ext cx="1685069" cy="2053465"/>
          </a:xfrm>
          <a:prstGeom prst="rect">
            <a:avLst/>
          </a:prstGeom>
          <a:ln>
            <a:solidFill>
              <a:srgbClr val="3333CC"/>
            </a:solidFill>
          </a:ln>
        </p:spPr>
      </p:pic>
      <p:sp>
        <p:nvSpPr>
          <p:cNvPr id="6" name="Tekstfelt 5"/>
          <p:cNvSpPr txBox="1"/>
          <p:nvPr/>
        </p:nvSpPr>
        <p:spPr>
          <a:xfrm>
            <a:off x="295517" y="1000345"/>
            <a:ext cx="9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Opg.1</a:t>
            </a:r>
            <a:endParaRPr lang="da-DK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513021" y="971214"/>
            <a:ext cx="9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Opg.2</a:t>
            </a:r>
            <a:endParaRPr lang="da-DK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4403898" y="1015623"/>
            <a:ext cx="9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Opg.3</a:t>
            </a:r>
            <a:endParaRPr lang="da-DK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163772" y="3645465"/>
            <a:ext cx="113958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De tre opgaver skal laves på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testboards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a-D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I skal bruge (pr. gruppe):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 testboard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1, 2 og 3 selvvalgte 1/4W-modstande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 Multimeter</a:t>
            </a:r>
          </a:p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Når I har valgt modstande og sat kredsløbet op, skal I regulere spændingen fra strøm-/spændingsforsyningen (Power Supply), så der afsættes 1/4W (så tæt på som muligt, men ikke over ¼ W) i hver modstand.</a:t>
            </a:r>
          </a:p>
          <a:p>
            <a:r>
              <a:rPr lang="da-DK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Bemærk: Brug Ohms lov og spændingsmålingerne til at beregne strømmene</a:t>
            </a:r>
            <a:endParaRPr lang="da-DK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6371048" y="1361048"/>
            <a:ext cx="561518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da-D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schematic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software:</a:t>
            </a:r>
          </a:p>
          <a:p>
            <a:r>
              <a:rPr lang="da-DK" dirty="0">
                <a:hlinkClick r:id="rId5"/>
              </a:rPr>
              <a:t>https://www.digikey.com/schemeit/project</a:t>
            </a:r>
            <a:r>
              <a:rPr lang="da-DK" dirty="0" smtClean="0">
                <a:hlinkClick r:id="rId5"/>
              </a:rPr>
              <a:t>/</a:t>
            </a:r>
            <a:endParaRPr lang="da-DK" dirty="0" smtClean="0"/>
          </a:p>
          <a:p>
            <a:endParaRPr lang="da-DK" dirty="0"/>
          </a:p>
          <a:p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Diagramtegning og printudlæg gratis program:</a:t>
            </a:r>
          </a:p>
          <a:p>
            <a:r>
              <a:rPr lang="da-DK" dirty="0">
                <a:hlinkClick r:id="rId6"/>
              </a:rPr>
              <a:t>https://kicad.en.softonic.com</a:t>
            </a:r>
            <a:r>
              <a:rPr lang="da-DK" dirty="0" smtClean="0">
                <a:hlinkClick r:id="rId6"/>
              </a:rPr>
              <a:t>/</a:t>
            </a:r>
            <a:endParaRPr lang="da-DK" dirty="0" smtClean="0"/>
          </a:p>
          <a:p>
            <a:endParaRPr lang="da-DK" dirty="0"/>
          </a:p>
          <a:p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Diagramtegning, </a:t>
            </a:r>
            <a:r>
              <a:rPr lang="da-DK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simulering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 og printudlæg med skolens program: </a:t>
            </a:r>
            <a:r>
              <a:rPr lang="da-DK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MultiSim</a:t>
            </a:r>
            <a:r>
              <a:rPr lang="da-DK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5460810" y="3341470"/>
            <a:ext cx="5795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rId7" action="ppaction://hlinksldjump"/>
              </a:rPr>
              <a:t>Hint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289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ledresultat for multimet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6760" r="9559" b="4978"/>
          <a:stretch/>
        </p:blipFill>
        <p:spPr bwMode="auto">
          <a:xfrm>
            <a:off x="25756" y="334849"/>
            <a:ext cx="3000778" cy="60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2926981" y="244700"/>
            <a:ext cx="861248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Måling med multimeter</a:t>
            </a:r>
          </a:p>
          <a:p>
            <a:endParaRPr lang="da-D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skal </a:t>
            </a:r>
            <a:r>
              <a:rPr lang="da-DK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måle dc </a:t>
            </a:r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a-DK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da-DK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ikke ac </a:t>
            </a:r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a-DK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alternating</a:t>
            </a:r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Måling af spænding (venstre) og strøm 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(højre): Områdeskifter i områderne: 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V ═ og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i A ═ 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Vær </a:t>
            </a:r>
            <a:r>
              <a:rPr lang="da-DK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meget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omhyggelig med indstillingerne </a:t>
            </a:r>
          </a:p>
          <a:p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ved strømmåling, for at undgå at ødelægge </a:t>
            </a:r>
          </a:p>
          <a:p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multimetret. Efter en (evt.) strømmåling, skal </a:t>
            </a:r>
          </a:p>
          <a:p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områdeskifteren straks stilles tilbage i </a:t>
            </a:r>
          </a:p>
          <a:p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V═ området.</a:t>
            </a:r>
          </a:p>
          <a:p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Måling af modstand: Områdeskifter i </a:t>
            </a:r>
            <a:r>
              <a:rPr lang="da-D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området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Ved måling af modstand, skal strømforsyningen 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afkobles. Der er et batteri i multimetret, som </a:t>
            </a:r>
            <a:r>
              <a:rPr lang="da-D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bli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a-D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ødelagt, hvis kredsløbet samtidig er koblet 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til </a:t>
            </a:r>
            <a:r>
              <a:rPr lang="da-D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Vcc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681" y="3759635"/>
            <a:ext cx="3524785" cy="2895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201" y="164677"/>
            <a:ext cx="5019502" cy="30679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523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3247938" y="31977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b="1" dirty="0" smtClean="0"/>
              <a:t>Brug af Testboard</a:t>
            </a:r>
            <a:endParaRPr lang="da-DK" sz="5400" b="1" dirty="0"/>
          </a:p>
        </p:txBody>
      </p:sp>
      <p:grpSp>
        <p:nvGrpSpPr>
          <p:cNvPr id="17" name="Gruppe 16"/>
          <p:cNvGrpSpPr/>
          <p:nvPr/>
        </p:nvGrpSpPr>
        <p:grpSpPr>
          <a:xfrm>
            <a:off x="2180618" y="1577622"/>
            <a:ext cx="7653793" cy="4608512"/>
            <a:chOff x="1375403" y="1768694"/>
            <a:chExt cx="7653793" cy="4608512"/>
          </a:xfrm>
        </p:grpSpPr>
        <p:pic>
          <p:nvPicPr>
            <p:cNvPr id="3076" name="Picture 4" descr="Billedresultat for solderless test boards with component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4" t="5532" r="16687" b="2744"/>
            <a:stretch/>
          </p:blipFill>
          <p:spPr bwMode="auto">
            <a:xfrm rot="16200000">
              <a:off x="3431704" y="779713"/>
              <a:ext cx="4608512" cy="65864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Billedresultat for resis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70067">
              <a:off x="3288272" y="2657880"/>
              <a:ext cx="990809" cy="5550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Billedresultat for resis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25713">
              <a:off x="3249564" y="4053573"/>
              <a:ext cx="973963" cy="5321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Lige forbindelse 4"/>
            <p:cNvCxnSpPr/>
            <p:nvPr/>
          </p:nvCxnSpPr>
          <p:spPr>
            <a:xfrm>
              <a:off x="3744686" y="5199017"/>
              <a:ext cx="113211" cy="592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Lige forbindelse 7"/>
            <p:cNvCxnSpPr/>
            <p:nvPr/>
          </p:nvCxnSpPr>
          <p:spPr>
            <a:xfrm flipH="1">
              <a:off x="2063931" y="5791200"/>
              <a:ext cx="99277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/>
            <p:cNvCxnSpPr/>
            <p:nvPr/>
          </p:nvCxnSpPr>
          <p:spPr>
            <a:xfrm flipH="1">
              <a:off x="2063931" y="2455817"/>
              <a:ext cx="99277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felt 10"/>
            <p:cNvSpPr txBox="1"/>
            <p:nvPr/>
          </p:nvSpPr>
          <p:spPr>
            <a:xfrm>
              <a:off x="1379206" y="2255762"/>
              <a:ext cx="723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 err="1" smtClean="0">
                  <a:solidFill>
                    <a:srgbClr val="FF0000"/>
                  </a:solidFill>
                </a:rPr>
                <a:t>Vcc</a:t>
              </a:r>
              <a:endParaRPr lang="da-DK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kstfelt 13"/>
            <p:cNvSpPr txBox="1"/>
            <p:nvPr/>
          </p:nvSpPr>
          <p:spPr>
            <a:xfrm>
              <a:off x="1375403" y="5591145"/>
              <a:ext cx="723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 smtClean="0"/>
                <a:t>GND</a:t>
              </a:r>
              <a:endParaRPr lang="da-DK" sz="2000" b="1" dirty="0"/>
            </a:p>
          </p:txBody>
        </p:sp>
        <p:pic>
          <p:nvPicPr>
            <p:cNvPr id="13" name="Billed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0396" y="3799323"/>
              <a:ext cx="627942" cy="1030313"/>
            </a:xfrm>
            <a:prstGeom prst="rect">
              <a:avLst/>
            </a:prstGeom>
          </p:spPr>
        </p:pic>
        <p:cxnSp>
          <p:nvCxnSpPr>
            <p:cNvPr id="16" name="Lige forbindelse 15"/>
            <p:cNvCxnSpPr/>
            <p:nvPr/>
          </p:nvCxnSpPr>
          <p:spPr>
            <a:xfrm>
              <a:off x="3736545" y="3630304"/>
              <a:ext cx="415352" cy="136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ge forbindelse 18"/>
            <p:cNvCxnSpPr/>
            <p:nvPr/>
          </p:nvCxnSpPr>
          <p:spPr>
            <a:xfrm>
              <a:off x="3729015" y="5007502"/>
              <a:ext cx="415352" cy="136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70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417262" y="116632"/>
            <a:ext cx="576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/>
              <a:t>Brug af testboard - Eksempel</a:t>
            </a:r>
            <a:endParaRPr lang="da-DK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t="43459" r="18868" b="12264"/>
          <a:stretch/>
        </p:blipFill>
        <p:spPr bwMode="auto">
          <a:xfrm>
            <a:off x="2135559" y="548680"/>
            <a:ext cx="7272809" cy="318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1126533" y="3789040"/>
            <a:ext cx="10173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Følg disse 4 simple regler, så gør du dig selv og din vejleder en tjeneste. </a:t>
            </a:r>
          </a:p>
          <a:p>
            <a:r>
              <a:rPr lang="da-DK" b="1" dirty="0" smtClean="0"/>
              <a:t>Du vil selv få betydeligt lettere ved at finde evt. fejl, og din vejleder har mulighed for at hjælpe dig:</a:t>
            </a:r>
          </a:p>
          <a:p>
            <a:endParaRPr lang="da-DK" b="1" dirty="0" smtClean="0"/>
          </a:p>
          <a:p>
            <a:pPr marL="342900" indent="-342900">
              <a:buAutoNum type="arabicPeriod"/>
            </a:pPr>
            <a:r>
              <a:rPr lang="da-DK" b="1" dirty="0" smtClean="0"/>
              <a:t>Indsæt komponenter fra venstre mod højre, </a:t>
            </a:r>
            <a:r>
              <a:rPr lang="da-DK" b="1" i="1" dirty="0" smtClean="0">
                <a:solidFill>
                  <a:srgbClr val="3333CC"/>
                </a:solidFill>
              </a:rPr>
              <a:t>så de følger placeringen på diagrammet</a:t>
            </a:r>
          </a:p>
          <a:p>
            <a:pPr marL="342900" indent="-342900">
              <a:buAutoNum type="arabicPeriod"/>
            </a:pPr>
            <a:r>
              <a:rPr lang="da-DK" b="1" dirty="0" smtClean="0"/>
              <a:t>Brug </a:t>
            </a:r>
            <a:r>
              <a:rPr lang="da-DK" b="1" i="1" dirty="0" smtClean="0">
                <a:solidFill>
                  <a:srgbClr val="3333CC"/>
                </a:solidFill>
              </a:rPr>
              <a:t>korte ledninger </a:t>
            </a:r>
            <a:r>
              <a:rPr lang="da-DK" b="1" dirty="0" smtClean="0"/>
              <a:t>i de </a:t>
            </a:r>
            <a:r>
              <a:rPr lang="da-DK" b="1" i="1" dirty="0" smtClean="0">
                <a:solidFill>
                  <a:srgbClr val="3333CC"/>
                </a:solidFill>
              </a:rPr>
              <a:t>rigtige farver</a:t>
            </a:r>
            <a:r>
              <a:rPr lang="da-DK" b="1" dirty="0" smtClean="0"/>
              <a:t>: </a:t>
            </a:r>
            <a:r>
              <a:rPr lang="da-DK" b="1" i="1" dirty="0" smtClean="0">
                <a:solidFill>
                  <a:srgbClr val="FF0000"/>
                </a:solidFill>
              </a:rPr>
              <a:t>rød</a:t>
            </a:r>
            <a:r>
              <a:rPr lang="da-DK" b="1" dirty="0" smtClean="0">
                <a:solidFill>
                  <a:srgbClr val="FF0000"/>
                </a:solidFill>
              </a:rPr>
              <a:t> til </a:t>
            </a:r>
            <a:r>
              <a:rPr lang="da-DK" b="1" dirty="0" err="1" smtClean="0">
                <a:solidFill>
                  <a:srgbClr val="FF0000"/>
                </a:solidFill>
              </a:rPr>
              <a:t>Vcc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 smtClean="0"/>
              <a:t>og </a:t>
            </a:r>
            <a:r>
              <a:rPr lang="da-DK" b="1" i="1" dirty="0" smtClean="0">
                <a:solidFill>
                  <a:srgbClr val="3333CC"/>
                </a:solidFill>
              </a:rPr>
              <a:t>sort/blå</a:t>
            </a:r>
            <a:r>
              <a:rPr lang="da-DK" b="1" dirty="0" smtClean="0">
                <a:solidFill>
                  <a:srgbClr val="3333CC"/>
                </a:solidFill>
              </a:rPr>
              <a:t> til GND </a:t>
            </a:r>
            <a:r>
              <a:rPr lang="da-DK" b="1" dirty="0" smtClean="0"/>
              <a:t>og evt. </a:t>
            </a:r>
            <a:r>
              <a:rPr lang="da-DK" b="1" i="1" dirty="0" smtClean="0">
                <a:solidFill>
                  <a:srgbClr val="00B050"/>
                </a:solidFill>
              </a:rPr>
              <a:t>grøn</a:t>
            </a:r>
            <a:r>
              <a:rPr lang="da-DK" b="1" dirty="0" smtClean="0">
                <a:solidFill>
                  <a:srgbClr val="00B050"/>
                </a:solidFill>
              </a:rPr>
              <a:t> som signalledning</a:t>
            </a:r>
          </a:p>
          <a:p>
            <a:pPr marL="342900" indent="-342900">
              <a:buAutoNum type="arabicPeriod"/>
            </a:pPr>
            <a:r>
              <a:rPr lang="da-DK" b="1" dirty="0" smtClean="0"/>
              <a:t>Gør ledningsføringen </a:t>
            </a:r>
            <a:r>
              <a:rPr lang="da-DK" b="1" i="1" dirty="0" smtClean="0">
                <a:solidFill>
                  <a:srgbClr val="3333CC"/>
                </a:solidFill>
              </a:rPr>
              <a:t>overskuelig</a:t>
            </a:r>
            <a:r>
              <a:rPr lang="da-DK" b="1" dirty="0" smtClean="0"/>
              <a:t> for dig selv og ikke mindst for andre</a:t>
            </a:r>
          </a:p>
          <a:p>
            <a:pPr marL="342900" indent="-342900">
              <a:buAutoNum type="arabicPeriod"/>
            </a:pPr>
            <a:r>
              <a:rPr lang="da-DK" b="1" i="1" dirty="0" smtClean="0">
                <a:solidFill>
                  <a:srgbClr val="3333CC"/>
                </a:solidFill>
              </a:rPr>
              <a:t>Test hvert lille del-kredsløb</a:t>
            </a:r>
            <a:r>
              <a:rPr lang="da-DK" b="1" dirty="0" smtClean="0"/>
              <a:t>, før det sættes sammen med det efterfølgende del-kredsløb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3995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øjrepil 1"/>
          <p:cNvSpPr/>
          <p:nvPr/>
        </p:nvSpPr>
        <p:spPr>
          <a:xfrm>
            <a:off x="1897038" y="855317"/>
            <a:ext cx="4107976" cy="1392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ANALOGTEKNIK</a:t>
            </a:r>
            <a:endParaRPr lang="da-DK" sz="2400" dirty="0"/>
          </a:p>
        </p:txBody>
      </p:sp>
      <p:sp>
        <p:nvSpPr>
          <p:cNvPr id="3" name="Højrepil 2"/>
          <p:cNvSpPr/>
          <p:nvPr/>
        </p:nvSpPr>
        <p:spPr>
          <a:xfrm>
            <a:off x="1897037" y="3365597"/>
            <a:ext cx="5104263" cy="1419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PIC PROGRAMMERING</a:t>
            </a:r>
            <a:endParaRPr lang="da-DK" sz="2400" dirty="0"/>
          </a:p>
        </p:txBody>
      </p:sp>
      <p:sp>
        <p:nvSpPr>
          <p:cNvPr id="4" name="Højrepil 3"/>
          <p:cNvSpPr/>
          <p:nvPr/>
        </p:nvSpPr>
        <p:spPr>
          <a:xfrm>
            <a:off x="4094329" y="2008726"/>
            <a:ext cx="3534776" cy="1419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DIGITALTEKNIK</a:t>
            </a:r>
            <a:endParaRPr lang="da-DK" sz="2400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1897039" y="873458"/>
            <a:ext cx="0" cy="5268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6048233" y="873458"/>
            <a:ext cx="0" cy="5268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1897039" y="873458"/>
            <a:ext cx="8352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/>
          <p:cNvSpPr txBox="1"/>
          <p:nvPr/>
        </p:nvSpPr>
        <p:spPr>
          <a:xfrm>
            <a:off x="1487605" y="313902"/>
            <a:ext cx="1091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solidFill>
                  <a:srgbClr val="3333CC"/>
                </a:solidFill>
              </a:rPr>
              <a:t>Uge 33</a:t>
            </a:r>
            <a:endParaRPr lang="da-DK" sz="2000" b="1" dirty="0">
              <a:solidFill>
                <a:srgbClr val="3333CC"/>
              </a:solidFill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5527343" y="327550"/>
            <a:ext cx="1091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solidFill>
                  <a:srgbClr val="3333CC"/>
                </a:solidFill>
              </a:rPr>
              <a:t>Uge 41</a:t>
            </a:r>
            <a:endParaRPr lang="da-DK" sz="2000" b="1" dirty="0">
              <a:solidFill>
                <a:srgbClr val="3333CC"/>
              </a:solidFill>
            </a:endParaRPr>
          </a:p>
        </p:txBody>
      </p:sp>
      <p:sp>
        <p:nvSpPr>
          <p:cNvPr id="13" name="Højrepil 12"/>
          <p:cNvSpPr/>
          <p:nvPr/>
        </p:nvSpPr>
        <p:spPr>
          <a:xfrm>
            <a:off x="3207226" y="4739528"/>
            <a:ext cx="6509979" cy="1392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PROJEKTER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442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171977" y="193182"/>
            <a:ext cx="276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 til </a:t>
            </a:r>
            <a:r>
              <a:rPr lang="da-DK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MultiSim</a:t>
            </a:r>
            <a:r>
              <a:rPr lang="da-DK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endParaRPr lang="da-DK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7" y="593292"/>
            <a:ext cx="10226739" cy="5749733"/>
          </a:xfrm>
          <a:prstGeom prst="rect">
            <a:avLst/>
          </a:prstGeom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896604" y="2060373"/>
            <a:ext cx="651241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Multisim</a:t>
            </a:r>
            <a:r>
              <a:rPr kumimoji="0" lang="da-DK" altLang="da-DK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da-DK" altLang="da-DK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Ultiboard</a:t>
            </a:r>
            <a:r>
              <a:rPr kumimoji="0" lang="da-DK" altLang="da-DK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  </a:t>
            </a:r>
            <a:r>
              <a:rPr lang="da-DK" altLang="da-DK" sz="16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i </a:t>
            </a:r>
            <a:r>
              <a:rPr lang="da-DK" altLang="da-DK" sz="16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Portfolioen</a:t>
            </a:r>
            <a:r>
              <a:rPr lang="da-DK" altLang="da-DK" sz="16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&gt; Materialesamlingen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linkClick r:id="rId3"/>
              </a:rPr>
              <a:t/>
            </a:r>
            <a:b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linkClick r:id="rId3"/>
              </a:rPr>
            </a:br>
            <a:r>
              <a:rPr kumimoji="0" lang="da-DK" altLang="da-DK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3"/>
              </a:rPr>
              <a:t>M</a:t>
            </a:r>
            <a:r>
              <a:rPr kumimoji="0" lang="da-DK" altLang="da-DK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4"/>
              </a:rPr>
              <a:t>ULTISIM &amp; ULTIBOARD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4"/>
              </a:rPr>
              <a:t>      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Unzip filen og </a:t>
            </a:r>
            <a:r>
              <a:rPr kumimoji="0" lang="da-DK" altLang="da-D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click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på den store .exe-fil.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Undervejs bliver I bedt om at indsætte navn og firma. Her indsætter I jeres eget navn og OTG. Under aktivering bliver i bedt om </a:t>
            </a:r>
            <a:r>
              <a:rPr kumimoji="0" lang="da-DK" altLang="da-D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serial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da-DK" altLang="da-D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number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som er M74X53367, og I skal acceptere adgang til NI og indsætte min </a:t>
            </a:r>
            <a:r>
              <a:rPr kumimoji="0" lang="da-DK" altLang="da-D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mail-adresse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 ro@sde.dk, men jeres eget navn.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Sig nej til </a:t>
            </a:r>
            <a:r>
              <a:rPr kumimoji="0" lang="da-DK" altLang="da-D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LabView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og NI Elvis undervejs. Kun </a:t>
            </a:r>
            <a:r>
              <a:rPr kumimoji="0" lang="da-DK" altLang="da-D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Multisim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og </a:t>
            </a:r>
            <a:r>
              <a:rPr kumimoji="0" lang="da-DK" altLang="da-D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Ultiboard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skal installeres.</a:t>
            </a:r>
            <a:r>
              <a:rPr kumimoji="0" lang="da-DK" altLang="da-DK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7" name="AutoShape 12" descr="Ret indholdet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616200" y="-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8" name="AutoShape 13" descr="slet tekst/fil?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862263" y="-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AutoShape 14" descr="Ret indholde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67100" y="-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AutoShape 15" descr="slet tekst/fil?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713163" y="-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8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180304" y="-128789"/>
            <a:ext cx="12685690" cy="71220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2820473" y="2459865"/>
            <a:ext cx="7340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b="1" dirty="0" smtClean="0">
                <a:solidFill>
                  <a:schemeClr val="bg1"/>
                </a:solidFill>
              </a:rPr>
              <a:t>HYBER LINKS:</a:t>
            </a:r>
            <a:endParaRPr lang="da-DK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ledresultat for sagitta strÃ¸mforsy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9" y="638578"/>
            <a:ext cx="2381250" cy="301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ledresultat for sagitta strÃ¸mforsy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853" y="439314"/>
            <a:ext cx="3218689" cy="3218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in Produ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48" y="3860498"/>
            <a:ext cx="2201773" cy="1790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illedresultat for 9V batteri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49" y="4036918"/>
            <a:ext cx="1613761" cy="1613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11127346" y="5988677"/>
            <a:ext cx="463640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6" action="ppaction://hlinksldjump"/>
              </a:rPr>
              <a:t>R</a:t>
            </a:r>
            <a:endParaRPr lang="da-DK" sz="2400" b="1" dirty="0"/>
          </a:p>
        </p:txBody>
      </p:sp>
      <p:pic>
        <p:nvPicPr>
          <p:cNvPr id="3082" name="Picture 10" descr="Billedresultat for laboratorie strÃ¸mforsyning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97" y="3902329"/>
            <a:ext cx="1706518" cy="1706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ledresultat for modstan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67" y="643092"/>
            <a:ext cx="1978834" cy="1978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3086194" y="2344662"/>
            <a:ext cx="148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¼ Watt modstande</a:t>
            </a:r>
            <a:endParaRPr lang="da-DK" b="1" dirty="0"/>
          </a:p>
        </p:txBody>
      </p:sp>
      <p:pic>
        <p:nvPicPr>
          <p:cNvPr id="4104" name="Picture 8" descr="Billedresultat for effekt modsta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205" y="463497"/>
            <a:ext cx="1718652" cy="1655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ledresultat for effekt modstan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75" y="514172"/>
            <a:ext cx="2092303" cy="1554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7403298" y="2422822"/>
            <a:ext cx="148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Effekt modstande</a:t>
            </a:r>
            <a:endParaRPr lang="da-DK" b="1" dirty="0"/>
          </a:p>
        </p:txBody>
      </p:sp>
      <p:sp>
        <p:nvSpPr>
          <p:cNvPr id="9" name="Tekstfelt 8"/>
          <p:cNvSpPr txBox="1"/>
          <p:nvPr/>
        </p:nvSpPr>
        <p:spPr>
          <a:xfrm>
            <a:off x="11127346" y="5988677"/>
            <a:ext cx="463640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5" action="ppaction://hlinksldjump"/>
              </a:rPr>
              <a:t>R</a:t>
            </a:r>
            <a:endParaRPr lang="da-DK" sz="2400" b="1" dirty="0"/>
          </a:p>
        </p:txBody>
      </p:sp>
      <p:pic>
        <p:nvPicPr>
          <p:cNvPr id="4108" name="Picture 12" descr="Billedresultat for elektriske pc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13" y="4474163"/>
            <a:ext cx="2544744" cy="2220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Billedresultat for l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5" y="4368950"/>
            <a:ext cx="3338115" cy="1877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Main Produc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15" y="4134403"/>
            <a:ext cx="2848412" cy="2315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felt 14"/>
          <p:cNvSpPr txBox="1"/>
          <p:nvPr/>
        </p:nvSpPr>
        <p:spPr>
          <a:xfrm>
            <a:off x="1948167" y="3821866"/>
            <a:ext cx="67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LEDs</a:t>
            </a:r>
            <a:endParaRPr lang="da-DK" b="1" dirty="0"/>
          </a:p>
        </p:txBody>
      </p:sp>
      <p:sp>
        <p:nvSpPr>
          <p:cNvPr id="16" name="Tekstfelt 15"/>
          <p:cNvSpPr txBox="1"/>
          <p:nvPr/>
        </p:nvSpPr>
        <p:spPr>
          <a:xfrm>
            <a:off x="5424295" y="3799800"/>
            <a:ext cx="148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Motor</a:t>
            </a:r>
            <a:endParaRPr lang="da-DK" b="1" dirty="0"/>
          </a:p>
        </p:txBody>
      </p:sp>
      <p:sp>
        <p:nvSpPr>
          <p:cNvPr id="17" name="Tekstfelt 16"/>
          <p:cNvSpPr txBox="1"/>
          <p:nvPr/>
        </p:nvSpPr>
        <p:spPr>
          <a:xfrm>
            <a:off x="10328857" y="4809481"/>
            <a:ext cx="148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Kredsløb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6738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lledresultat for MULTIME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8" y="1477825"/>
            <a:ext cx="2273528" cy="346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815407" y="769257"/>
            <a:ext cx="175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Multimeter</a:t>
            </a:r>
            <a:endParaRPr lang="da-DK" sz="2000" b="1" dirty="0"/>
          </a:p>
        </p:txBody>
      </p:sp>
      <p:pic>
        <p:nvPicPr>
          <p:cNvPr id="5124" name="Picture 4" descr="Main Prod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6" y="1553897"/>
            <a:ext cx="5882369" cy="3312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illedresultat for picosco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87" y="3747574"/>
            <a:ext cx="3265943" cy="2661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3667465" y="1009710"/>
            <a:ext cx="175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err="1" smtClean="0"/>
              <a:t>Oscilloskope</a:t>
            </a:r>
            <a:endParaRPr lang="da-DK" sz="2000" b="1" dirty="0"/>
          </a:p>
        </p:txBody>
      </p:sp>
      <p:sp>
        <p:nvSpPr>
          <p:cNvPr id="8" name="Tekstfelt 7"/>
          <p:cNvSpPr txBox="1"/>
          <p:nvPr/>
        </p:nvSpPr>
        <p:spPr>
          <a:xfrm>
            <a:off x="9358142" y="3009914"/>
            <a:ext cx="175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err="1" smtClean="0"/>
              <a:t>Picoscope</a:t>
            </a:r>
            <a:endParaRPr lang="da-DK" sz="2000" b="1" dirty="0"/>
          </a:p>
        </p:txBody>
      </p:sp>
      <p:sp>
        <p:nvSpPr>
          <p:cNvPr id="9" name="Tekstfelt 8"/>
          <p:cNvSpPr txBox="1"/>
          <p:nvPr/>
        </p:nvSpPr>
        <p:spPr>
          <a:xfrm>
            <a:off x="11127346" y="5988677"/>
            <a:ext cx="463640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5" action="ppaction://hlinksldjump"/>
              </a:rPr>
              <a:t>R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12474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1127346" y="5988677"/>
            <a:ext cx="463640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hlinkClick r:id="rId2" action="ppaction://hlinksldjump"/>
              </a:rPr>
              <a:t>R</a:t>
            </a:r>
            <a:endParaRPr lang="da-DK" sz="24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41" y="687060"/>
            <a:ext cx="3113995" cy="3794788"/>
          </a:xfrm>
          <a:prstGeom prst="rect">
            <a:avLst/>
          </a:prstGeom>
          <a:ln>
            <a:solidFill>
              <a:srgbClr val="3333CC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felt 3"/>
              <p:cNvSpPr txBox="1"/>
              <p:nvPr/>
            </p:nvSpPr>
            <p:spPr>
              <a:xfrm>
                <a:off x="4868214" y="687060"/>
                <a:ext cx="6606862" cy="453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da-DK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 vælger fx </a:t>
                </a:r>
                <a:r>
                  <a:rPr lang="da-DK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Vcc</a:t>
                </a:r>
                <a:r>
                  <a:rPr lang="da-DK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til at være 12V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a-DK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 = U * I [Watt]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a-DK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 en parallelforbindelse (med lige store modstande) halveres totalstrømmen i hver modstand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a-DK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Hvis der skal afsættes lige meget effekt i hver modstand (0,25W), skal spændingen over parallelforbindelsen være dobbelt så stor som over R4, og dermed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da-DK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num>
                      <m:den>
                        <m:r>
                          <a:rPr lang="da-DK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da-DK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∗2</m:t>
                    </m:r>
                    <m:r>
                      <a:rPr lang="da-DK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da-DK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da-DK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a:rPr lang="da-DK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endParaRPr lang="da-DK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da-DK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R5 og R6 skal altså være 4 gange R4, fordi den samlede modstand i parallelforbindelsen halveres (Vi forudsætter, at R5 = R6)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a-DK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Spændingen over R4 bliver derved 4 V, og spændingen over parallelforbindelsen bliver 8V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a-DK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Med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=0,25=</m:t>
                    </m:r>
                    <m:f>
                      <m:f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a-DK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da-DK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⇔"/>
                        <m:pos m:val="top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da-DK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0,25</m:t>
                        </m:r>
                      </m:den>
                    </m:f>
                    <m:r>
                      <a:rPr lang="da-DK" b="0" i="1" smtClean="0">
                        <a:latin typeface="Cambria Math" panose="02040503050406030204" pitchFamily="18" charset="0"/>
                      </a:rPr>
                      <m:t>=64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da-DK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da-DK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R5 og R6 bliver derved 4*64 = 256 </a:t>
                </a:r>
                <a:r>
                  <a:rPr lang="el-G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endParaRPr lang="da-DK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4" name="Tekstfel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214" y="687060"/>
                <a:ext cx="6606862" cy="4538422"/>
              </a:xfrm>
              <a:prstGeom prst="rect">
                <a:avLst/>
              </a:prstGeom>
              <a:blipFill rotWithShape="0">
                <a:blip r:embed="rId4"/>
                <a:stretch>
                  <a:fillRect l="-646" t="-806" r="-157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2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2mwmew8l8vj8u.cloudfront.net/ItemImage.aspx?ItemID=15622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052736"/>
            <a:ext cx="3204184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5852542" y="1052736"/>
            <a:ext cx="576064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6456040" y="94182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/>
              <a:t>Første niveau</a:t>
            </a:r>
          </a:p>
          <a:p>
            <a:r>
              <a:rPr lang="da-DK" sz="1600"/>
              <a:t>Her findes introduktion til emnet.</a:t>
            </a:r>
          </a:p>
          <a:p>
            <a:r>
              <a:rPr lang="da-DK" sz="1600" b="1">
                <a:solidFill>
                  <a:srgbClr val="0070C0"/>
                </a:solidFill>
              </a:rPr>
              <a:t>Obligatorisk læsning</a:t>
            </a:r>
          </a:p>
        </p:txBody>
      </p:sp>
      <p:sp>
        <p:nvSpPr>
          <p:cNvPr id="5" name="Rektangel 4"/>
          <p:cNvSpPr/>
          <p:nvPr/>
        </p:nvSpPr>
        <p:spPr>
          <a:xfrm>
            <a:off x="5852542" y="2645621"/>
            <a:ext cx="57606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6456040" y="2567807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/>
              <a:t>Andet niveau</a:t>
            </a:r>
          </a:p>
          <a:p>
            <a:r>
              <a:rPr lang="da-DK" sz="1600"/>
              <a:t>Her finder man anvendelsen af emnet.</a:t>
            </a:r>
          </a:p>
          <a:p>
            <a:r>
              <a:rPr lang="da-DK" sz="1600" b="1">
                <a:solidFill>
                  <a:srgbClr val="0070C0"/>
                </a:solidFill>
              </a:rPr>
              <a:t>Obligatorisk læsning</a:t>
            </a:r>
          </a:p>
        </p:txBody>
      </p:sp>
      <p:sp>
        <p:nvSpPr>
          <p:cNvPr id="7" name="Rektangel 6"/>
          <p:cNvSpPr/>
          <p:nvPr/>
        </p:nvSpPr>
        <p:spPr>
          <a:xfrm>
            <a:off x="5852542" y="4077072"/>
            <a:ext cx="57606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6456040" y="400506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/>
              <a:t>Tredie niveau</a:t>
            </a:r>
          </a:p>
          <a:p>
            <a:r>
              <a:rPr lang="da-DK" sz="1600"/>
              <a:t>Her findes den dybere teoretiske forklaring til emnet.</a:t>
            </a:r>
          </a:p>
          <a:p>
            <a:r>
              <a:rPr lang="da-DK" sz="1600" b="1">
                <a:solidFill>
                  <a:srgbClr val="0070C0"/>
                </a:solidFill>
              </a:rPr>
              <a:t>Bør læses i forbindelse med projekter</a:t>
            </a:r>
          </a:p>
        </p:txBody>
      </p:sp>
    </p:spTree>
    <p:extLst>
      <p:ext uri="{BB962C8B-B14F-4D97-AF65-F5344CB8AC3E}">
        <p14:creationId xmlns:p14="http://schemas.microsoft.com/office/powerpoint/2010/main" val="33044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/>
          <p:cNvSpPr/>
          <p:nvPr/>
        </p:nvSpPr>
        <p:spPr>
          <a:xfrm>
            <a:off x="2608639" y="1052736"/>
            <a:ext cx="697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ELEKTRISK MODSTAND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34888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64" y="2348880"/>
            <a:ext cx="1890641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3287688" y="486916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Kobbertråd		                  </a:t>
            </a:r>
            <a:r>
              <a:rPr lang="da-DK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Konstantantråd</a:t>
            </a:r>
            <a:endParaRPr lang="da-D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9840416" y="600202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>
                <a:solidFill>
                  <a:srgbClr val="C00000"/>
                </a:solidFill>
                <a:hlinkClick r:id="rId4" action="ppaction://hlinksldjump"/>
              </a:rPr>
              <a:t>R</a:t>
            </a:r>
            <a:endParaRPr lang="da-DK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4223792" y="44624"/>
          <a:ext cx="6336704" cy="67575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854">
                <a:tc>
                  <a:txBody>
                    <a:bodyPr/>
                    <a:lstStyle/>
                    <a:p>
                      <a:r>
                        <a:rPr lang="da-DK" sz="1100" b="1" dirty="0"/>
                        <a:t>Materiale, stof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 dirty="0">
                          <a:solidFill>
                            <a:srgbClr val="FF0000"/>
                          </a:solidFill>
                        </a:rPr>
                        <a:t>Resistivitet </a:t>
                      </a:r>
                      <a:r>
                        <a:rPr lang="el-GR" sz="1100" b="1" dirty="0">
                          <a:solidFill>
                            <a:srgbClr val="FF0000"/>
                          </a:solidFill>
                        </a:rPr>
                        <a:t>ρ</a:t>
                      </a:r>
                      <a:br>
                        <a:rPr lang="el-GR" sz="11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l-GR" sz="1100" b="1" dirty="0">
                          <a:solidFill>
                            <a:srgbClr val="FF0000"/>
                          </a:solidFill>
                        </a:rPr>
                        <a:t>(Ω · </a:t>
                      </a:r>
                      <a:r>
                        <a:rPr lang="da-DK" sz="1100" b="1" dirty="0">
                          <a:solidFill>
                            <a:srgbClr val="FF0000"/>
                          </a:solidFill>
                        </a:rPr>
                        <a:t>m)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Temperatur (°C)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Bemærkninger</a:t>
                      </a:r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2" tooltip="Superleder"/>
                        </a:rPr>
                        <a:t>Superleder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54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3" tooltip="Sølv"/>
                        </a:rPr>
                        <a:t>Sølv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0,0159 x 10</a:t>
                      </a:r>
                      <a:r>
                        <a:rPr lang="da-DK" sz="1100" b="1" baseline="30000"/>
                        <a:t>-6</a:t>
                      </a:r>
                      <a:r>
                        <a:rPr lang="da-DK" sz="1100" b="1"/>
                        <a:t> (0,0163 x 10</a:t>
                      </a:r>
                      <a:r>
                        <a:rPr lang="da-DK" sz="1100" b="1" baseline="30000"/>
                        <a:t>-6</a:t>
                      </a:r>
                      <a:r>
                        <a:rPr lang="da-DK" sz="1100" b="1" baseline="30000">
                          <a:hlinkClick r:id="rId4"/>
                        </a:rPr>
                        <a:t>[1]</a:t>
                      </a:r>
                      <a:r>
                        <a:rPr lang="da-DK" sz="1100" b="1"/>
                        <a:t>)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54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5" tooltip="Kobber"/>
                        </a:rPr>
                        <a:t>Kobber</a:t>
                      </a:r>
                      <a:r>
                        <a:rPr lang="da-DK" sz="1100" b="1"/>
                        <a:t> (teknisk rent)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0,01724 x 10</a:t>
                      </a:r>
                      <a:r>
                        <a:rPr lang="da-DK" sz="1100" b="1" baseline="30000"/>
                        <a:t>-6</a:t>
                      </a:r>
                      <a:r>
                        <a:rPr lang="da-DK" sz="1100" b="1" baseline="30000">
                          <a:hlinkClick r:id="rId4"/>
                        </a:rPr>
                        <a:t>[1]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effectLst/>
                        </a:rPr>
                        <a:t>Kobber</a:t>
                      </a:r>
                      <a:r>
                        <a:rPr lang="da-DK" sz="1100" b="1"/>
                        <a:t> (stuetemp.)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0,0175 x 10</a:t>
                      </a:r>
                      <a:r>
                        <a:rPr lang="da-DK" sz="1100" b="1" baseline="30000"/>
                        <a:t>-6</a:t>
                      </a:r>
                      <a:r>
                        <a:rPr lang="da-DK" sz="1100" b="1" baseline="30000">
                          <a:hlinkClick r:id="rId4"/>
                        </a:rPr>
                        <a:t>[1]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6" tooltip="Guld"/>
                        </a:rPr>
                        <a:t>Guld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0,0244 x 10</a:t>
                      </a:r>
                      <a:r>
                        <a:rPr lang="da-DK" sz="1100" b="1" baseline="30000"/>
                        <a:t>-6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54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7" tooltip="Aluminium"/>
                        </a:rPr>
                        <a:t>Aluminium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0,0282 x 10</a:t>
                      </a:r>
                      <a:r>
                        <a:rPr lang="da-DK" sz="1100" b="1" baseline="30000"/>
                        <a:t>-6</a:t>
                      </a:r>
                      <a:r>
                        <a:rPr lang="da-DK" sz="1100" b="1"/>
                        <a:t> (0,028 x 10</a:t>
                      </a:r>
                      <a:r>
                        <a:rPr lang="da-DK" sz="1100" b="1" baseline="30000"/>
                        <a:t>-6</a:t>
                      </a:r>
                      <a:r>
                        <a:rPr lang="da-DK" sz="1100" b="1" baseline="30000">
                          <a:hlinkClick r:id="rId4"/>
                        </a:rPr>
                        <a:t>[1]</a:t>
                      </a:r>
                      <a:r>
                        <a:rPr lang="da-DK" sz="1100" b="1"/>
                        <a:t>)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8" tooltip="Zink"/>
                        </a:rPr>
                        <a:t>Zink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0,056 x 10</a:t>
                      </a:r>
                      <a:r>
                        <a:rPr lang="da-DK" sz="1100" b="1" baseline="30000"/>
                        <a:t>-6</a:t>
                      </a:r>
                      <a:r>
                        <a:rPr lang="da-DK" sz="1100" b="1" baseline="30000">
                          <a:hlinkClick r:id="rId4"/>
                        </a:rPr>
                        <a:t>[1]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9" tooltip="Wolfram"/>
                        </a:rPr>
                        <a:t>Wolfram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0,056 x 10</a:t>
                      </a:r>
                      <a:r>
                        <a:rPr lang="da-DK" sz="1100" b="1" baseline="30000"/>
                        <a:t>-6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9150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10" tooltip="Jern"/>
                        </a:rPr>
                        <a:t>Jern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0,1 x 10</a:t>
                      </a:r>
                      <a:r>
                        <a:rPr lang="da-DK" sz="1100" b="1" baseline="30000"/>
                        <a:t>-6</a:t>
                      </a:r>
                      <a:r>
                        <a:rPr lang="da-DK" sz="1100" b="1" baseline="30000">
                          <a:hlinkClick r:id="rId4"/>
                        </a:rPr>
                        <a:t>[1]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Ændres med jernets sammensætning og bearbejdning</a:t>
                      </a:r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11" tooltip="Platin"/>
                        </a:rPr>
                        <a:t>Platin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0,11 x 10</a:t>
                      </a:r>
                      <a:r>
                        <a:rPr lang="da-DK" sz="1100" b="1" baseline="30000"/>
                        <a:t>-6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12" tooltip="Stål"/>
                        </a:rPr>
                        <a:t>Stål</a:t>
                      </a:r>
                      <a:r>
                        <a:rPr lang="da-DK" sz="1100" b="1"/>
                        <a:t> (blødt)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0,12 x 10</a:t>
                      </a:r>
                      <a:r>
                        <a:rPr lang="da-DK" sz="1100" b="1" baseline="30000"/>
                        <a:t>-6</a:t>
                      </a:r>
                      <a:r>
                        <a:rPr lang="da-DK" sz="1100" b="1" baseline="30000">
                          <a:hlinkClick r:id="rId4"/>
                        </a:rPr>
                        <a:t>[1]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854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13" tooltip="Bly"/>
                        </a:rPr>
                        <a:t>Bly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0,22 x 10</a:t>
                      </a:r>
                      <a:r>
                        <a:rPr lang="da-DK" sz="1100" b="1" baseline="30000"/>
                        <a:t>-6</a:t>
                      </a:r>
                      <a:r>
                        <a:rPr lang="da-DK" sz="1100" b="1"/>
                        <a:t> (0,19 x 10</a:t>
                      </a:r>
                      <a:r>
                        <a:rPr lang="da-DK" sz="1100" b="1" baseline="30000"/>
                        <a:t>-6</a:t>
                      </a:r>
                      <a:r>
                        <a:rPr lang="da-DK" sz="1100" b="1" baseline="30000">
                          <a:hlinkClick r:id="rId4"/>
                        </a:rPr>
                        <a:t>[1]</a:t>
                      </a:r>
                      <a:r>
                        <a:rPr lang="da-DK" sz="1100" b="1"/>
                        <a:t>)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12" tooltip="Stål"/>
                        </a:rPr>
                        <a:t>Stål</a:t>
                      </a:r>
                      <a:r>
                        <a:rPr lang="da-DK" sz="1100" b="1"/>
                        <a:t> (hårdt)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0,4-0,5 x 10</a:t>
                      </a:r>
                      <a:r>
                        <a:rPr lang="da-DK" sz="1100" b="1" baseline="30000"/>
                        <a:t>-6</a:t>
                      </a:r>
                      <a:r>
                        <a:rPr lang="da-DK" sz="1100" b="1" baseline="30000">
                          <a:hlinkClick r:id="rId4"/>
                        </a:rPr>
                        <a:t>[1]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14" tooltip="Konstantan (ikke skrevet endnu)"/>
                        </a:rPr>
                        <a:t>Konstantan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0,50 x 10</a:t>
                      </a:r>
                      <a:r>
                        <a:rPr lang="da-DK" sz="1100" b="1" baseline="30000"/>
                        <a:t>-6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15" tooltip="Rustfrit stål"/>
                        </a:rPr>
                        <a:t>Rustfrit stål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0,72 x 10</a:t>
                      </a:r>
                      <a:r>
                        <a:rPr lang="da-DK" sz="1100" b="1" baseline="30000"/>
                        <a:t>-6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91503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16" tooltip="Nikkelkrom (ikke skrevet endnu)"/>
                        </a:rPr>
                        <a:t>Nikkelkrom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1,50 x 10</a:t>
                      </a:r>
                      <a:r>
                        <a:rPr lang="da-DK" sz="1100" b="1" baseline="30000"/>
                        <a:t>-6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En nikkelkrom-legering anvendes i varmeelementer</a:t>
                      </a:r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17" tooltip="Kulstof"/>
                        </a:rPr>
                        <a:t>Kulstof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35 x 10</a:t>
                      </a:r>
                      <a:r>
                        <a:rPr lang="da-DK" sz="1100" b="1" baseline="30000"/>
                        <a:t>-6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Urent, </a:t>
                      </a:r>
                      <a:r>
                        <a:rPr lang="da-DK" sz="1100" b="1">
                          <a:hlinkClick r:id="rId18" tooltip="Halvleder"/>
                        </a:rPr>
                        <a:t>Halvleder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3854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19" tooltip="Germanium"/>
                        </a:rPr>
                        <a:t>Germanium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0,46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Ren og på krystalin form. Halvleder</a:t>
                      </a:r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3854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20" tooltip="Silicium"/>
                        </a:rPr>
                        <a:t>Silicium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640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 dirty="0"/>
                        <a:t>Ren og på </a:t>
                      </a:r>
                      <a:r>
                        <a:rPr lang="da-DK" sz="1100" b="1" dirty="0" err="1"/>
                        <a:t>krystalin</a:t>
                      </a:r>
                      <a:r>
                        <a:rPr lang="da-DK" sz="1100" b="1" dirty="0"/>
                        <a:t> form. Halvleder</a:t>
                      </a:r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21" tooltip="Glas"/>
                        </a:rPr>
                        <a:t>Glas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10</a:t>
                      </a:r>
                      <a:r>
                        <a:rPr lang="da-DK" sz="1100" b="1" baseline="30000"/>
                        <a:t>10</a:t>
                      </a:r>
                      <a:r>
                        <a:rPr lang="da-DK" sz="1100" b="1"/>
                        <a:t> til 10</a:t>
                      </a:r>
                      <a:r>
                        <a:rPr lang="da-DK" sz="1100" b="1" baseline="30000"/>
                        <a:t>14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22" tooltip="Hård gummi (ikke skrevet endnu)"/>
                        </a:rPr>
                        <a:t>Hård gummi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ca. 10</a:t>
                      </a:r>
                      <a:r>
                        <a:rPr lang="da-DK" sz="1100" b="1" baseline="30000"/>
                        <a:t>13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23" tooltip="Svovl"/>
                        </a:rPr>
                        <a:t>Svovl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10</a:t>
                      </a:r>
                      <a:r>
                        <a:rPr lang="da-DK" sz="1100" b="1" baseline="30000"/>
                        <a:t>15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6206">
                <a:tc>
                  <a:txBody>
                    <a:bodyPr/>
                    <a:lstStyle/>
                    <a:p>
                      <a:r>
                        <a:rPr lang="da-DK" sz="1100" b="1">
                          <a:hlinkClick r:id="rId24" tooltip="Kvarts"/>
                        </a:rPr>
                        <a:t>Kvarts</a:t>
                      </a:r>
                      <a:r>
                        <a:rPr lang="da-DK" sz="1100" b="1"/>
                        <a:t> (fused)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75 x 10</a:t>
                      </a:r>
                      <a:r>
                        <a:rPr lang="da-DK" sz="1100" b="1" baseline="30000"/>
                        <a:t>16</a:t>
                      </a:r>
                      <a:endParaRPr lang="da-DK" sz="1100" b="1"/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r>
                        <a:rPr lang="da-DK" sz="1100" b="1"/>
                        <a:t>20</a:t>
                      </a:r>
                    </a:p>
                  </a:txBody>
                  <a:tcPr marL="35085" marR="35085" marT="17542" marB="17542" anchor="ctr"/>
                </a:tc>
                <a:tc>
                  <a:txBody>
                    <a:bodyPr/>
                    <a:lstStyle/>
                    <a:p>
                      <a:endParaRPr lang="da-DK" sz="1100" b="1" dirty="0"/>
                    </a:p>
                  </a:txBody>
                  <a:tcPr marL="35085" marR="35085" marT="17542" marB="17542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1659868" y="260648"/>
            <a:ext cx="216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/>
              <a:t>Typiske </a:t>
            </a:r>
            <a:r>
              <a:rPr lang="da-DK" sz="1600" b="1" dirty="0" err="1"/>
              <a:t>resistiviteter</a:t>
            </a:r>
            <a:r>
              <a:rPr lang="da-DK" sz="1600" b="1" dirty="0"/>
              <a:t> </a:t>
            </a:r>
            <a:r>
              <a:rPr lang="da-DK" sz="1600" dirty="0"/>
              <a:t>for forskellige stoffer (10</a:t>
            </a:r>
            <a:r>
              <a:rPr lang="da-DK" sz="1600" baseline="30000" dirty="0"/>
              <a:t>-6</a:t>
            </a:r>
            <a:r>
              <a:rPr lang="da-DK" sz="1600" dirty="0"/>
              <a:t> </a:t>
            </a:r>
            <a:r>
              <a:rPr lang="el-GR" sz="1600" dirty="0"/>
              <a:t>Ω · </a:t>
            </a:r>
            <a:r>
              <a:rPr lang="da-DK" sz="1600" dirty="0"/>
              <a:t>m svarer til </a:t>
            </a:r>
            <a:r>
              <a:rPr lang="el-GR" sz="1600" dirty="0"/>
              <a:t>Ω·</a:t>
            </a:r>
            <a:r>
              <a:rPr lang="da-DK" sz="1600" dirty="0"/>
              <a:t>mm²/m) er listet i tabellen, sorteret efter resistivitet:</a:t>
            </a:r>
          </a:p>
        </p:txBody>
      </p:sp>
    </p:spTree>
    <p:extLst>
      <p:ext uri="{BB962C8B-B14F-4D97-AF65-F5344CB8AC3E}">
        <p14:creationId xmlns:p14="http://schemas.microsoft.com/office/powerpoint/2010/main" val="25503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pSp>
        <p:nvGrpSpPr>
          <p:cNvPr id="14" name="Gruppe 13"/>
          <p:cNvGrpSpPr/>
          <p:nvPr/>
        </p:nvGrpSpPr>
        <p:grpSpPr>
          <a:xfrm>
            <a:off x="1968321" y="1622738"/>
            <a:ext cx="8255358" cy="4384851"/>
            <a:chOff x="0" y="0"/>
            <a:chExt cx="5252110" cy="2385207"/>
          </a:xfrm>
        </p:grpSpPr>
        <p:sp>
          <p:nvSpPr>
            <p:cNvPr id="15" name="Rektangel 14"/>
            <p:cNvSpPr/>
            <p:nvPr/>
          </p:nvSpPr>
          <p:spPr>
            <a:xfrm>
              <a:off x="1916582" y="0"/>
              <a:ext cx="1397204" cy="12801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da-DK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a-DK" b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Apparat</a:t>
              </a:r>
              <a:r>
                <a:rPr lang="da-DK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kredsløb/ </a:t>
              </a:r>
              <a:r>
                <a:rPr lang="da-DK" b="1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komponent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a-DK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2" action="ppaction://hlinksldjump"/>
                </a:rPr>
                <a:t>Link</a:t>
              </a:r>
              <a:endParaRPr lang="da-DK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da-DK" b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ktangel 15"/>
            <p:cNvSpPr/>
            <p:nvPr/>
          </p:nvSpPr>
          <p:spPr>
            <a:xfrm>
              <a:off x="0" y="21945"/>
              <a:ext cx="1397204" cy="128016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a-DK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Strøm- og </a:t>
              </a:r>
              <a:r>
                <a:rPr lang="da-DK" b="1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spændingsforsyning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a-DK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 action="ppaction://hlinksldjump"/>
                </a:rPr>
                <a:t>Link</a:t>
              </a:r>
              <a:endPara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ktangel 16"/>
            <p:cNvSpPr/>
            <p:nvPr/>
          </p:nvSpPr>
          <p:spPr>
            <a:xfrm>
              <a:off x="3855110" y="0"/>
              <a:ext cx="1397000" cy="128016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da-DK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a-DK" b="1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Belastning </a:t>
              </a:r>
              <a:r>
                <a:rPr lang="da-DK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eller </a:t>
              </a:r>
              <a:r>
                <a:rPr lang="da-DK" b="1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måling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a-DK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sldjump"/>
                </a:rPr>
                <a:t>Link</a:t>
              </a:r>
              <a:endParaRPr lang="da-DK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da-DK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øjre-venstrepil 17"/>
            <p:cNvSpPr/>
            <p:nvPr/>
          </p:nvSpPr>
          <p:spPr>
            <a:xfrm>
              <a:off x="1404518" y="555955"/>
              <a:ext cx="519379" cy="226771"/>
            </a:xfrm>
            <a:prstGeom prst="left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19" name="Højre-venstrepil 18"/>
            <p:cNvSpPr/>
            <p:nvPr/>
          </p:nvSpPr>
          <p:spPr>
            <a:xfrm>
              <a:off x="3321101" y="519379"/>
              <a:ext cx="519379" cy="226771"/>
            </a:xfrm>
            <a:prstGeom prst="left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20" name="Opadgående pil 19"/>
            <p:cNvSpPr/>
            <p:nvPr/>
          </p:nvSpPr>
          <p:spPr>
            <a:xfrm>
              <a:off x="1580083" y="1382573"/>
              <a:ext cx="185928" cy="619887"/>
            </a:xfrm>
            <a:prstGeom prst="up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21" name="Opadgående pil 20"/>
            <p:cNvSpPr/>
            <p:nvPr/>
          </p:nvSpPr>
          <p:spPr>
            <a:xfrm>
              <a:off x="3533242" y="1382573"/>
              <a:ext cx="185928" cy="619887"/>
            </a:xfrm>
            <a:prstGeom prst="upArrow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22" name="Tekstfelt 2"/>
            <p:cNvSpPr txBox="1">
              <a:spLocks noChangeArrowheads="1"/>
            </p:cNvSpPr>
            <p:nvPr/>
          </p:nvSpPr>
          <p:spPr bwMode="auto">
            <a:xfrm>
              <a:off x="1250899" y="2033625"/>
              <a:ext cx="953770" cy="35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da-DK" b="1" dirty="0">
                  <a:effectLst/>
                </a:rPr>
                <a:t>Snitflade</a:t>
              </a:r>
              <a:endParaRPr lang="da-DK" dirty="0">
                <a:effectLst/>
              </a:endParaRPr>
            </a:p>
            <a:p>
              <a:r>
                <a:rPr lang="da-DK" b="1" dirty="0">
                  <a:effectLst/>
                </a:rPr>
                <a:t>U? R? I?</a:t>
              </a:r>
              <a:endParaRPr lang="da-DK" dirty="0">
                <a:effectLst/>
              </a:endParaRPr>
            </a:p>
          </p:txBody>
        </p:sp>
        <p:sp>
          <p:nvSpPr>
            <p:cNvPr id="23" name="Tekstfelt 2"/>
            <p:cNvSpPr txBox="1">
              <a:spLocks noChangeArrowheads="1"/>
            </p:cNvSpPr>
            <p:nvPr/>
          </p:nvSpPr>
          <p:spPr bwMode="auto">
            <a:xfrm>
              <a:off x="3174797" y="2033625"/>
              <a:ext cx="953770" cy="35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da-DK" b="1" dirty="0">
                  <a:effectLst/>
                </a:rPr>
                <a:t>Snitflade</a:t>
              </a:r>
            </a:p>
            <a:p>
              <a:r>
                <a:rPr lang="da-DK" b="1" dirty="0">
                  <a:effectLst/>
                </a:rPr>
                <a:t>U? R? I?</a:t>
              </a:r>
            </a:p>
          </p:txBody>
        </p:sp>
      </p:grpSp>
      <p:sp>
        <p:nvSpPr>
          <p:cNvPr id="24" name="Tekstfelt 23"/>
          <p:cNvSpPr txBox="1"/>
          <p:nvPr/>
        </p:nvSpPr>
        <p:spPr>
          <a:xfrm>
            <a:off x="4584151" y="526942"/>
            <a:ext cx="3168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solidFill>
                  <a:srgbClr val="3333CC"/>
                </a:solidFill>
              </a:rPr>
              <a:t>Kredsløbsteknik</a:t>
            </a:r>
            <a:endParaRPr lang="da-DK" sz="32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e 25"/>
          <p:cNvGrpSpPr/>
          <p:nvPr/>
        </p:nvGrpSpPr>
        <p:grpSpPr>
          <a:xfrm>
            <a:off x="1819523" y="1948364"/>
            <a:ext cx="7865899" cy="2913296"/>
            <a:chOff x="1819523" y="1948364"/>
            <a:chExt cx="7865899" cy="2913296"/>
          </a:xfrm>
        </p:grpSpPr>
        <p:pic>
          <p:nvPicPr>
            <p:cNvPr id="25" name="Billed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9523" y="1948364"/>
              <a:ext cx="7865899" cy="2913296"/>
            </a:xfrm>
            <a:prstGeom prst="rect">
              <a:avLst/>
            </a:prstGeom>
            <a:ln>
              <a:solidFill>
                <a:srgbClr val="3333CC"/>
              </a:solidFill>
            </a:ln>
          </p:spPr>
        </p:pic>
        <p:sp>
          <p:nvSpPr>
            <p:cNvPr id="4" name="Ellipse 3"/>
            <p:cNvSpPr/>
            <p:nvPr/>
          </p:nvSpPr>
          <p:spPr>
            <a:xfrm>
              <a:off x="3756643" y="2543811"/>
              <a:ext cx="127379" cy="13842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Ellipse 4"/>
            <p:cNvSpPr/>
            <p:nvPr/>
          </p:nvSpPr>
          <p:spPr>
            <a:xfrm>
              <a:off x="6842206" y="4137480"/>
              <a:ext cx="127379" cy="13842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Ellipse 5"/>
            <p:cNvSpPr/>
            <p:nvPr/>
          </p:nvSpPr>
          <p:spPr>
            <a:xfrm>
              <a:off x="3756643" y="4137481"/>
              <a:ext cx="127379" cy="13842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Ellipse 6"/>
            <p:cNvSpPr/>
            <p:nvPr/>
          </p:nvSpPr>
          <p:spPr>
            <a:xfrm>
              <a:off x="6804644" y="2543811"/>
              <a:ext cx="127379" cy="13842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9" name="Lige pilforbindelse 8"/>
            <p:cNvCxnSpPr/>
            <p:nvPr/>
          </p:nvCxnSpPr>
          <p:spPr>
            <a:xfrm>
              <a:off x="3272589" y="2600992"/>
              <a:ext cx="3191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Lige pilforbindelse 14"/>
            <p:cNvCxnSpPr/>
            <p:nvPr/>
          </p:nvCxnSpPr>
          <p:spPr>
            <a:xfrm>
              <a:off x="7178842" y="2600992"/>
              <a:ext cx="3191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pilforbindelse 16"/>
            <p:cNvCxnSpPr/>
            <p:nvPr/>
          </p:nvCxnSpPr>
          <p:spPr>
            <a:xfrm flipV="1">
              <a:off x="4054642" y="3007895"/>
              <a:ext cx="0" cy="6978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ge pilforbindelse 18"/>
            <p:cNvCxnSpPr/>
            <p:nvPr/>
          </p:nvCxnSpPr>
          <p:spPr>
            <a:xfrm flipV="1">
              <a:off x="6656251" y="2986608"/>
              <a:ext cx="0" cy="6978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felt 19"/>
            <p:cNvSpPr txBox="1"/>
            <p:nvPr/>
          </p:nvSpPr>
          <p:spPr>
            <a:xfrm>
              <a:off x="3347569" y="2143701"/>
              <a:ext cx="409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 err="1" smtClean="0"/>
                <a:t>Ii</a:t>
              </a:r>
              <a:endParaRPr lang="da-DK" sz="2000" b="1" dirty="0"/>
            </a:p>
          </p:txBody>
        </p:sp>
        <p:sp>
          <p:nvSpPr>
            <p:cNvPr id="21" name="Tekstfelt 20"/>
            <p:cNvSpPr txBox="1"/>
            <p:nvPr/>
          </p:nvSpPr>
          <p:spPr>
            <a:xfrm>
              <a:off x="7178842" y="2076043"/>
              <a:ext cx="409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 smtClean="0"/>
                <a:t>Io</a:t>
              </a:r>
              <a:endParaRPr lang="da-DK" sz="2000" b="1" dirty="0"/>
            </a:p>
          </p:txBody>
        </p:sp>
        <p:sp>
          <p:nvSpPr>
            <p:cNvPr id="22" name="Tekstfelt 21"/>
            <p:cNvSpPr txBox="1"/>
            <p:nvPr/>
          </p:nvSpPr>
          <p:spPr>
            <a:xfrm>
              <a:off x="3591732" y="3156755"/>
              <a:ext cx="4897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/>
                <a:t>U</a:t>
              </a:r>
              <a:r>
                <a:rPr lang="da-DK" sz="2000" b="1" dirty="0" smtClean="0"/>
                <a:t>i</a:t>
              </a:r>
              <a:endParaRPr lang="da-DK" sz="2000" b="1" dirty="0"/>
            </a:p>
          </p:txBody>
        </p:sp>
        <p:sp>
          <p:nvSpPr>
            <p:cNvPr id="23" name="Tekstfelt 22"/>
            <p:cNvSpPr txBox="1"/>
            <p:nvPr/>
          </p:nvSpPr>
          <p:spPr>
            <a:xfrm>
              <a:off x="6653230" y="3168787"/>
              <a:ext cx="613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dirty="0" err="1"/>
                <a:t>U</a:t>
              </a:r>
              <a:r>
                <a:rPr lang="da-DK" sz="2000" b="1" dirty="0" err="1" smtClean="0"/>
                <a:t>o</a:t>
              </a:r>
              <a:endParaRPr lang="da-DK" sz="2000" b="1" dirty="0"/>
            </a:p>
          </p:txBody>
        </p:sp>
      </p:grpSp>
      <p:sp>
        <p:nvSpPr>
          <p:cNvPr id="27" name="Tekstfelt 26"/>
          <p:cNvSpPr txBox="1"/>
          <p:nvPr/>
        </p:nvSpPr>
        <p:spPr>
          <a:xfrm>
            <a:off x="4584151" y="526942"/>
            <a:ext cx="3168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solidFill>
                  <a:srgbClr val="3333CC"/>
                </a:solidFill>
              </a:rPr>
              <a:t>Kredsløbsteknik</a:t>
            </a:r>
            <a:endParaRPr lang="da-DK" sz="32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595086" y="1009134"/>
          <a:ext cx="1108891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9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1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1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Ohms lov</a:t>
                      </a:r>
                      <a:endParaRPr lang="da-DK" b="1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= U/R [</a:t>
                      </a:r>
                      <a:r>
                        <a:rPr lang="el-G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da-DK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= I * R [</a:t>
                      </a:r>
                      <a:r>
                        <a:rPr lang="el-G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]</a:t>
                      </a:r>
                      <a:endParaRPr lang="da-DK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= U/I [ </a:t>
                      </a:r>
                      <a:r>
                        <a:rPr lang="el-G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da-DK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595086" y="1868943"/>
          <a:ext cx="1108891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9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1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1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Kirchhoffs strømlov</a:t>
                      </a:r>
                      <a:endParaRPr lang="da-DK" b="1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∑ I = 0 [A]</a:t>
                      </a:r>
                      <a:endParaRPr lang="da-DK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Summen af alle strømme (regnet med fortegn), som</a:t>
                      </a:r>
                      <a:r>
                        <a:rPr lang="da-DK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løber til at knudepunkt = 0 [A]</a:t>
                      </a:r>
                      <a:endParaRPr lang="da-DK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Knudepunktsloven</a:t>
                      </a:r>
                      <a:endParaRPr lang="da-DK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595086" y="2765645"/>
          <a:ext cx="1108891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9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1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1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Kirchhoffs spændingslov</a:t>
                      </a:r>
                      <a:endParaRPr lang="da-DK" b="1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∑ U = 0 [V]</a:t>
                      </a:r>
                      <a:endParaRPr lang="da-DK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Summen af alle spændinger (regnet med fortegn) i et lukket kredsløb = 0</a:t>
                      </a:r>
                      <a:r>
                        <a:rPr lang="da-DK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[V]</a:t>
                      </a:r>
                      <a:endParaRPr lang="da-DK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Maskeloven</a:t>
                      </a:r>
                      <a:endParaRPr lang="da-DK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/>
          </p:nvPr>
        </p:nvGraphicFramePr>
        <p:xfrm>
          <a:off x="595086" y="3662347"/>
          <a:ext cx="1108891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9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5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1" dirty="0" smtClean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Effekt (for dc)</a:t>
                      </a:r>
                      <a:endParaRPr lang="da-DK" b="1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U * I [W]</a:t>
                      </a:r>
                      <a:endParaRPr lang="da-DK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Indsættes</a:t>
                      </a:r>
                      <a:r>
                        <a:rPr lang="da-DK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Ohms lov:</a:t>
                      </a:r>
                      <a:endParaRPr lang="da-DK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= U</a:t>
                      </a:r>
                      <a:r>
                        <a:rPr lang="da-DK" sz="18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da-DK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/R [W]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= I</a:t>
                      </a:r>
                      <a:r>
                        <a:rPr lang="da-DK" sz="18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da-DK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* R [W]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595086" y="158840"/>
            <a:ext cx="272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Kredsløbslove</a:t>
            </a:r>
            <a:endParaRPr lang="da-DK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http://upload.wikimedia.org/wikipedia/commons/6/69/KC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" y="4735736"/>
            <a:ext cx="1866900" cy="18573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upload.wikimedia.org/wikipedia/commons/e/e3/KV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11" y="4988220"/>
            <a:ext cx="1876425" cy="16097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boks 5"/>
          <p:cNvSpPr txBox="1"/>
          <p:nvPr/>
        </p:nvSpPr>
        <p:spPr>
          <a:xfrm>
            <a:off x="466297" y="424561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0000FF"/>
                </a:solidFill>
              </a:rPr>
              <a:t>Knudepunktsloven</a:t>
            </a:r>
          </a:p>
        </p:txBody>
      </p:sp>
      <p:sp>
        <p:nvSpPr>
          <p:cNvPr id="11" name="Tekstboks 6"/>
          <p:cNvSpPr txBox="1"/>
          <p:nvPr/>
        </p:nvSpPr>
        <p:spPr>
          <a:xfrm>
            <a:off x="5691011" y="4364843"/>
            <a:ext cx="187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0000FF"/>
                </a:solidFill>
              </a:rPr>
              <a:t>Maskeloven</a:t>
            </a:r>
          </a:p>
        </p:txBody>
      </p:sp>
    </p:spTree>
    <p:extLst>
      <p:ext uri="{BB962C8B-B14F-4D97-AF65-F5344CB8AC3E}">
        <p14:creationId xmlns:p14="http://schemas.microsoft.com/office/powerpoint/2010/main" val="27598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776976" y="52111"/>
            <a:ext cx="613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u="sng" dirty="0">
                <a:solidFill>
                  <a:srgbClr val="0070C0"/>
                </a:solidFill>
              </a:rPr>
              <a:t>Elektriske modstande brugt i elektronik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5087888" y="1034154"/>
            <a:ext cx="2998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rgbClr val="0070C0"/>
                </a:solidFill>
              </a:rPr>
              <a:t>Variable modstande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1826478" y="1004040"/>
            <a:ext cx="2880320" cy="2549272"/>
            <a:chOff x="467544" y="663402"/>
            <a:chExt cx="2880320" cy="2549272"/>
          </a:xfrm>
        </p:grpSpPr>
        <p:pic>
          <p:nvPicPr>
            <p:cNvPr id="1030" name="Picture 6" descr="Billedresultat for resis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042842"/>
              <a:ext cx="2808312" cy="21698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kstboks 13"/>
            <p:cNvSpPr txBox="1"/>
            <p:nvPr/>
          </p:nvSpPr>
          <p:spPr>
            <a:xfrm>
              <a:off x="467544" y="663402"/>
              <a:ext cx="2142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>
                  <a:solidFill>
                    <a:srgbClr val="0070C0"/>
                  </a:solidFill>
                </a:rPr>
                <a:t>Faste modstande</a:t>
              </a:r>
              <a:endParaRPr lang="da-DK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7112621" y="3985003"/>
            <a:ext cx="3250823" cy="2428467"/>
            <a:chOff x="5497640" y="3985002"/>
            <a:chExt cx="3250823" cy="2428467"/>
          </a:xfrm>
        </p:grpSpPr>
        <p:pic>
          <p:nvPicPr>
            <p:cNvPr id="1038" name="Picture 14" descr="Billedresultat for ld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84" y="4413159"/>
              <a:ext cx="2734733" cy="200031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kstboks 16"/>
            <p:cNvSpPr txBox="1"/>
            <p:nvPr/>
          </p:nvSpPr>
          <p:spPr>
            <a:xfrm>
              <a:off x="5497640" y="3985002"/>
              <a:ext cx="3250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>
                  <a:solidFill>
                    <a:srgbClr val="0070C0"/>
                  </a:solidFill>
                </a:rPr>
                <a:t>LDR (Light Dependent Resistor):</a:t>
              </a:r>
              <a:endParaRPr lang="da-DK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5129018" y="1344873"/>
            <a:ext cx="5269409" cy="2205112"/>
            <a:chOff x="3605017" y="1017321"/>
            <a:chExt cx="5269409" cy="2205112"/>
          </a:xfrm>
        </p:grpSpPr>
        <p:grpSp>
          <p:nvGrpSpPr>
            <p:cNvPr id="10" name="Gruppe 9"/>
            <p:cNvGrpSpPr/>
            <p:nvPr/>
          </p:nvGrpSpPr>
          <p:grpSpPr>
            <a:xfrm>
              <a:off x="3605017" y="1426099"/>
              <a:ext cx="5269409" cy="1796334"/>
              <a:chOff x="3664510" y="1550967"/>
              <a:chExt cx="5269409" cy="1796334"/>
            </a:xfrm>
          </p:grpSpPr>
          <p:pic>
            <p:nvPicPr>
              <p:cNvPr id="1032" name="Picture 8" descr="Billedresultat for potentiometer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90" t="9218" r="9553" b="17549"/>
              <a:stretch/>
            </p:blipFill>
            <p:spPr bwMode="auto">
              <a:xfrm>
                <a:off x="3664510" y="1550967"/>
                <a:ext cx="1781473" cy="1768966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Billedresultat for potentiometer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297" y="1550967"/>
                <a:ext cx="1716058" cy="1796334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Billedresultat for potentiometer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46" t="12069" r="22272" b="15096"/>
              <a:stretch/>
            </p:blipFill>
            <p:spPr bwMode="auto">
              <a:xfrm>
                <a:off x="7443935" y="1550967"/>
                <a:ext cx="1489984" cy="1796333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kstboks 23"/>
            <p:cNvSpPr txBox="1"/>
            <p:nvPr/>
          </p:nvSpPr>
          <p:spPr>
            <a:xfrm>
              <a:off x="3605017" y="1017321"/>
              <a:ext cx="2695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>
                  <a:solidFill>
                    <a:srgbClr val="0070C0"/>
                  </a:solidFill>
                </a:rPr>
                <a:t>Potentiometre/trimmere</a:t>
              </a:r>
              <a:endParaRPr lang="da-DK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3799007" y="4030627"/>
            <a:ext cx="3131957" cy="2382842"/>
            <a:chOff x="571809" y="4043827"/>
            <a:chExt cx="3131957" cy="2382842"/>
          </a:xfrm>
        </p:grpSpPr>
        <p:pic>
          <p:nvPicPr>
            <p:cNvPr id="1040" name="Picture 16" descr="Billedresultat for ntc thermisto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09" y="4507287"/>
              <a:ext cx="1903115" cy="19193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Billedresultat for ptc thermistor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5" t="4707" r="27424" b="3326"/>
            <a:stretch/>
          </p:blipFill>
          <p:spPr bwMode="auto">
            <a:xfrm>
              <a:off x="2680462" y="4514316"/>
              <a:ext cx="1023304" cy="191235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kstboks 25"/>
            <p:cNvSpPr txBox="1"/>
            <p:nvPr/>
          </p:nvSpPr>
          <p:spPr>
            <a:xfrm>
              <a:off x="571809" y="4043827"/>
              <a:ext cx="274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>
                  <a:solidFill>
                    <a:srgbClr val="0070C0"/>
                  </a:solidFill>
                </a:rPr>
                <a:t>NTC og PTC (Thermistors):</a:t>
              </a:r>
              <a:endParaRPr lang="da-DK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82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1219</Words>
  <Application>Microsoft Office PowerPoint</Application>
  <PresentationFormat>Widescreen</PresentationFormat>
  <Paragraphs>355</Paragraphs>
  <Slides>25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Rio Rene Ordell</dc:creator>
  <cp:lastModifiedBy>Steen Heide</cp:lastModifiedBy>
  <cp:revision>4</cp:revision>
  <dcterms:created xsi:type="dcterms:W3CDTF">2018-08-19T08:47:32Z</dcterms:created>
  <dcterms:modified xsi:type="dcterms:W3CDTF">2018-08-19T19:33:24Z</dcterms:modified>
</cp:coreProperties>
</file>