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2"/>
  </p:handoutMasterIdLst>
  <p:sldIdLst>
    <p:sldId id="256" r:id="rId2"/>
    <p:sldId id="277" r:id="rId3"/>
    <p:sldId id="295" r:id="rId4"/>
    <p:sldId id="294" r:id="rId5"/>
    <p:sldId id="293" r:id="rId6"/>
    <p:sldId id="278" r:id="rId7"/>
    <p:sldId id="279" r:id="rId8"/>
    <p:sldId id="289" r:id="rId9"/>
    <p:sldId id="283" r:id="rId10"/>
    <p:sldId id="285" r:id="rId11"/>
    <p:sldId id="284" r:id="rId12"/>
    <p:sldId id="286" r:id="rId13"/>
    <p:sldId id="287" r:id="rId14"/>
    <p:sldId id="288" r:id="rId15"/>
    <p:sldId id="282" r:id="rId16"/>
    <p:sldId id="281" r:id="rId17"/>
    <p:sldId id="280" r:id="rId18"/>
    <p:sldId id="268" r:id="rId19"/>
    <p:sldId id="269" r:id="rId20"/>
    <p:sldId id="274" r:id="rId21"/>
    <p:sldId id="272" r:id="rId22"/>
    <p:sldId id="273" r:id="rId23"/>
    <p:sldId id="271" r:id="rId24"/>
    <p:sldId id="270" r:id="rId25"/>
    <p:sldId id="257" r:id="rId26"/>
    <p:sldId id="258" r:id="rId27"/>
    <p:sldId id="296" r:id="rId28"/>
    <p:sldId id="264" r:id="rId29"/>
    <p:sldId id="259" r:id="rId30"/>
    <p:sldId id="266" r:id="rId31"/>
    <p:sldId id="275" r:id="rId32"/>
    <p:sldId id="292" r:id="rId33"/>
    <p:sldId id="276" r:id="rId34"/>
    <p:sldId id="260" r:id="rId35"/>
    <p:sldId id="290" r:id="rId36"/>
    <p:sldId id="267" r:id="rId37"/>
    <p:sldId id="291" r:id="rId38"/>
    <p:sldId id="261" r:id="rId39"/>
    <p:sldId id="262" r:id="rId40"/>
    <p:sldId id="265" r:id="rId41"/>
  </p:sldIdLst>
  <p:sldSz cx="9144000" cy="6858000" type="screen4x3"/>
  <p:notesSz cx="9926638" cy="666908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0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4301543" cy="333455"/>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5622798" y="0"/>
            <a:ext cx="4301543" cy="333455"/>
          </a:xfrm>
          <a:prstGeom prst="rect">
            <a:avLst/>
          </a:prstGeom>
        </p:spPr>
        <p:txBody>
          <a:bodyPr vert="horz" lIns="91440" tIns="45720" rIns="91440" bIns="45720" rtlCol="0"/>
          <a:lstStyle>
            <a:lvl1pPr algn="r">
              <a:defRPr sz="1200"/>
            </a:lvl1pPr>
          </a:lstStyle>
          <a:p>
            <a:fld id="{3458DF58-795A-44FE-B47D-4EC197E95EF0}" type="datetimeFigureOut">
              <a:rPr lang="da-DK" smtClean="0"/>
              <a:t>01-07-2014</a:t>
            </a:fld>
            <a:endParaRPr lang="da-DK"/>
          </a:p>
        </p:txBody>
      </p:sp>
      <p:sp>
        <p:nvSpPr>
          <p:cNvPr id="4" name="Pladsholder til sidefod 3"/>
          <p:cNvSpPr>
            <a:spLocks noGrp="1"/>
          </p:cNvSpPr>
          <p:nvPr>
            <p:ph type="ftr" sz="quarter" idx="2"/>
          </p:nvPr>
        </p:nvSpPr>
        <p:spPr>
          <a:xfrm>
            <a:off x="1" y="6334476"/>
            <a:ext cx="4301543" cy="333455"/>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5622798" y="6334476"/>
            <a:ext cx="4301543" cy="333455"/>
          </a:xfrm>
          <a:prstGeom prst="rect">
            <a:avLst/>
          </a:prstGeom>
        </p:spPr>
        <p:txBody>
          <a:bodyPr vert="horz" lIns="91440" tIns="45720" rIns="91440" bIns="45720" rtlCol="0" anchor="b"/>
          <a:lstStyle>
            <a:lvl1pPr algn="r">
              <a:defRPr sz="1200"/>
            </a:lvl1pPr>
          </a:lstStyle>
          <a:p>
            <a:fld id="{9C8F799E-46B1-452D-BCB4-4BD7C508B49D}" type="slidenum">
              <a:rPr lang="da-DK" smtClean="0"/>
              <a:t>‹nr.›</a:t>
            </a:fld>
            <a:endParaRPr lang="da-DK"/>
          </a:p>
        </p:txBody>
      </p:sp>
    </p:spTree>
    <p:extLst>
      <p:ext uri="{BB962C8B-B14F-4D97-AF65-F5344CB8AC3E}">
        <p14:creationId xmlns:p14="http://schemas.microsoft.com/office/powerpoint/2010/main" val="371237440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405295D0-6751-49FD-8A8B-6E58C7CD93C3}" type="datetimeFigureOut">
              <a:rPr lang="da-DK" smtClean="0"/>
              <a:t>01-07-2014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274386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05295D0-6751-49FD-8A8B-6E58C7CD93C3}" type="datetimeFigureOut">
              <a:rPr lang="da-DK" smtClean="0"/>
              <a:t>01-07-2014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4223550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05295D0-6751-49FD-8A8B-6E58C7CD93C3}" type="datetimeFigureOut">
              <a:rPr lang="da-DK" smtClean="0"/>
              <a:t>01-07-2014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3652566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05295D0-6751-49FD-8A8B-6E58C7CD93C3}" type="datetimeFigureOut">
              <a:rPr lang="da-DK" smtClean="0"/>
              <a:t>01-07-2014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388699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405295D0-6751-49FD-8A8B-6E58C7CD93C3}" type="datetimeFigureOut">
              <a:rPr lang="da-DK" smtClean="0"/>
              <a:t>01-07-2014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1215412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405295D0-6751-49FD-8A8B-6E58C7CD93C3}" type="datetimeFigureOut">
              <a:rPr lang="da-DK" smtClean="0"/>
              <a:t>01-07-2014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2961896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405295D0-6751-49FD-8A8B-6E58C7CD93C3}" type="datetimeFigureOut">
              <a:rPr lang="da-DK" smtClean="0"/>
              <a:t>01-07-2014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319090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405295D0-6751-49FD-8A8B-6E58C7CD93C3}" type="datetimeFigureOut">
              <a:rPr lang="da-DK" smtClean="0"/>
              <a:t>01-07-2014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1932895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405295D0-6751-49FD-8A8B-6E58C7CD93C3}" type="datetimeFigureOut">
              <a:rPr lang="da-DK" smtClean="0"/>
              <a:t>01-07-2014</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4121163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405295D0-6751-49FD-8A8B-6E58C7CD93C3}" type="datetimeFigureOut">
              <a:rPr lang="da-DK" smtClean="0"/>
              <a:t>01-07-2014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37174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405295D0-6751-49FD-8A8B-6E58C7CD93C3}" type="datetimeFigureOut">
              <a:rPr lang="da-DK" smtClean="0"/>
              <a:t>01-07-2014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27063E3A-EE26-4A49-BF57-A4EC0B815F28}" type="slidenum">
              <a:rPr lang="da-DK" smtClean="0"/>
              <a:t>‹nr.›</a:t>
            </a:fld>
            <a:endParaRPr lang="da-DK"/>
          </a:p>
        </p:txBody>
      </p:sp>
    </p:spTree>
    <p:extLst>
      <p:ext uri="{BB962C8B-B14F-4D97-AF65-F5344CB8AC3E}">
        <p14:creationId xmlns:p14="http://schemas.microsoft.com/office/powerpoint/2010/main" val="69841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295D0-6751-49FD-8A8B-6E58C7CD93C3}" type="datetimeFigureOut">
              <a:rPr lang="da-DK" smtClean="0"/>
              <a:t>01-07-2014</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63E3A-EE26-4A49-BF57-A4EC0B815F28}" type="slidenum">
              <a:rPr lang="da-DK" smtClean="0"/>
              <a:t>‹nr.›</a:t>
            </a:fld>
            <a:endParaRPr lang="da-DK"/>
          </a:p>
        </p:txBody>
      </p:sp>
    </p:spTree>
    <p:extLst>
      <p:ext uri="{BB962C8B-B14F-4D97-AF65-F5344CB8AC3E}">
        <p14:creationId xmlns:p14="http://schemas.microsoft.com/office/powerpoint/2010/main" val="862232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25.xml"/><Relationship Id="rId1" Type="http://schemas.openxmlformats.org/officeDocument/2006/relationships/slideLayout" Target="../slideLayouts/slideLayout1.xml"/><Relationship Id="rId5" Type="http://schemas.openxmlformats.org/officeDocument/2006/relationships/slide" Target="slide6.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9.xml"/><Relationship Id="rId7" Type="http://schemas.openxmlformats.org/officeDocument/2006/relationships/slide" Target="slide20.xml"/><Relationship Id="rId2"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slide" Target="slide22.xml"/><Relationship Id="rId5" Type="http://schemas.openxmlformats.org/officeDocument/2006/relationships/slide" Target="slide23.xml"/><Relationship Id="rId4" Type="http://schemas.openxmlformats.org/officeDocument/2006/relationships/slide" Target="slide24.xml"/></Relationships>
</file>

<file path=ppt/slides/_rels/slide1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4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slide" Target="slide20.xml"/><Relationship Id="rId5" Type="http://schemas.openxmlformats.org/officeDocument/2006/relationships/slide" Target="slide3.xml"/><Relationship Id="rId4" Type="http://schemas.openxmlformats.org/officeDocument/2006/relationships/slide" Target="slide4.xm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slide" Target="slide26.xml"/><Relationship Id="rId7" Type="http://schemas.openxmlformats.org/officeDocument/2006/relationships/slide" Target="slide40.xml"/><Relationship Id="rId2"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slide" Target="slide38.xml"/><Relationship Id="rId5" Type="http://schemas.openxmlformats.org/officeDocument/2006/relationships/slide" Target="slide34.xml"/><Relationship Id="rId4" Type="http://schemas.openxmlformats.org/officeDocument/2006/relationships/slide" Target="slide29.xml"/><Relationship Id="rId9" Type="http://schemas.openxmlformats.org/officeDocument/2006/relationships/slide" Target="slide30.xml"/></Relationships>
</file>

<file path=ppt/slides/_rels/slide2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slide" Target="slide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8.xml"/><Relationship Id="rId5" Type="http://schemas.openxmlformats.org/officeDocument/2006/relationships/slide" Target="slide34.xml"/><Relationship Id="rId4" Type="http://schemas.openxmlformats.org/officeDocument/2006/relationships/slide" Target="slide29.xml"/></Relationships>
</file>

<file path=ppt/slides/_rels/slide2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3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36.xml"/><Relationship Id="rId7" Type="http://schemas.openxmlformats.org/officeDocument/2006/relationships/slide" Target="slide1.xml"/><Relationship Id="rId2" Type="http://schemas.openxmlformats.org/officeDocument/2006/relationships/slide" Target="slide25.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7.xml"/><Relationship Id="rId4" Type="http://schemas.openxmlformats.org/officeDocument/2006/relationships/slide" Target="slide39.xml"/></Relationships>
</file>

<file path=ppt/slides/_rels/slide35.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slide" Target="slide34.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slide" Target="slide30.xml"/><Relationship Id="rId4" Type="http://schemas.openxmlformats.org/officeDocument/2006/relationships/slide" Target="slide39.xml"/></Relationships>
</file>

<file path=ppt/slides/_rels/slide36.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 Target="slide36.xml"/><Relationship Id="rId2" Type="http://schemas.openxmlformats.org/officeDocument/2006/relationships/slide" Target="slide34.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38.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25.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3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 Target="slide34.xml"/><Relationship Id="rId1" Type="http://schemas.openxmlformats.org/officeDocument/2006/relationships/slideLayout" Target="../slideLayouts/slideLayout2.xml"/><Relationship Id="rId4" Type="http://schemas.openxmlformats.org/officeDocument/2006/relationships/slide" Target="slide1.xml"/></Relationships>
</file>

<file path=ppt/slides/_rels/slide4.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slide" Target="slide22.xml"/><Relationship Id="rId4" Type="http://schemas.openxmlformats.org/officeDocument/2006/relationships/slide" Target="slide23.xml"/></Relationships>
</file>

<file path=ppt/slides/_rels/slide40.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slide" Target="slide2.xml"/><Relationship Id="rId1" Type="http://schemas.openxmlformats.org/officeDocument/2006/relationships/slideLayout" Target="../slideLayouts/slideLayout2.xml"/><Relationship Id="rId6" Type="http://schemas.openxmlformats.org/officeDocument/2006/relationships/slide" Target="slide1.xml"/><Relationship Id="rId5" Type="http://schemas.openxmlformats.org/officeDocument/2006/relationships/slide" Target="slide22.xml"/><Relationship Id="rId4" Type="http://schemas.openxmlformats.org/officeDocument/2006/relationships/slide" Target="slide23.xml"/></Relationships>
</file>

<file path=ppt/slides/_rels/slide6.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7.xml"/><Relationship Id="rId7" Type="http://schemas.openxmlformats.org/officeDocument/2006/relationships/slide" Target="slide20.xml"/><Relationship Id="rId2" Type="http://schemas.openxmlformats.org/officeDocument/2006/relationships/slide" Target="slide1.xml"/><Relationship Id="rId1" Type="http://schemas.openxmlformats.org/officeDocument/2006/relationships/slideLayout" Target="../slideLayouts/slideLayout2.xml"/><Relationship Id="rId6" Type="http://schemas.openxmlformats.org/officeDocument/2006/relationships/slide" Target="slide22.xml"/><Relationship Id="rId5" Type="http://schemas.openxmlformats.org/officeDocument/2006/relationships/slide" Target="slide23.xml"/><Relationship Id="rId4" Type="http://schemas.openxmlformats.org/officeDocument/2006/relationships/slide" Target="slide24.xml"/></Relationships>
</file>

<file path=ppt/slides/_rels/slide7.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8.xml"/><Relationship Id="rId3" Type="http://schemas.openxmlformats.org/officeDocument/2006/relationships/slide" Target="slide17.xml"/><Relationship Id="rId7" Type="http://schemas.openxmlformats.org/officeDocument/2006/relationships/slide" Target="slide11.xml"/><Relationship Id="rId12" Type="http://schemas.openxmlformats.org/officeDocument/2006/relationships/slide" Target="slide9.xml"/><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slide" Target="slide10.xml"/><Relationship Id="rId11" Type="http://schemas.openxmlformats.org/officeDocument/2006/relationships/slide" Target="slide13.xml"/><Relationship Id="rId5" Type="http://schemas.openxmlformats.org/officeDocument/2006/relationships/slide" Target="slide15.xml"/><Relationship Id="rId10" Type="http://schemas.openxmlformats.org/officeDocument/2006/relationships/slide" Target="slide12.xml"/><Relationship Id="rId4" Type="http://schemas.openxmlformats.org/officeDocument/2006/relationships/slide" Target="slide16.xml"/><Relationship Id="rId9" Type="http://schemas.openxmlformats.org/officeDocument/2006/relationships/slide" Target="slide1.xml"/></Relationships>
</file>

<file path=ppt/slides/_rels/slide8.xml.rels><?xml version="1.0" encoding="UTF-8" standalone="yes"?>
<Relationships xmlns="http://schemas.openxmlformats.org/package/2006/relationships"><Relationship Id="rId8" Type="http://schemas.openxmlformats.org/officeDocument/2006/relationships/slide" Target="slide21.xml"/><Relationship Id="rId3" Type="http://schemas.openxmlformats.org/officeDocument/2006/relationships/slide" Target="slide1.xml"/><Relationship Id="rId7" Type="http://schemas.openxmlformats.org/officeDocument/2006/relationships/slide" Target="slide20.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22.xml"/><Relationship Id="rId5" Type="http://schemas.openxmlformats.org/officeDocument/2006/relationships/slide" Target="slide23.xml"/><Relationship Id="rId4" Type="http://schemas.openxmlformats.org/officeDocument/2006/relationships/slide" Target="slide24.xm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Rektangel 4">
            <a:hlinkClick r:id="rId2" action="ppaction://hlinksldjump"/>
          </p:cNvPr>
          <p:cNvSpPr/>
          <p:nvPr/>
        </p:nvSpPr>
        <p:spPr>
          <a:xfrm>
            <a:off x="611560" y="476671"/>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Arbejde og</a:t>
            </a:r>
          </a:p>
          <a:p>
            <a:pPr algn="ctr"/>
            <a:r>
              <a:rPr lang="da-DK" sz="1600" dirty="0" smtClean="0">
                <a:solidFill>
                  <a:schemeClr val="tx1"/>
                </a:solidFill>
              </a:rPr>
              <a:t>samarbejdsformer</a:t>
            </a:r>
            <a:endParaRPr lang="da-DK" sz="1600" dirty="0">
              <a:solidFill>
                <a:schemeClr val="tx1"/>
              </a:solidFill>
            </a:endParaRPr>
          </a:p>
        </p:txBody>
      </p:sp>
      <p:sp>
        <p:nvSpPr>
          <p:cNvPr id="6" name="Rektangel 5">
            <a:hlinkClick r:id="rId3" action="ppaction://hlinksldjump"/>
          </p:cNvPr>
          <p:cNvSpPr/>
          <p:nvPr/>
        </p:nvSpPr>
        <p:spPr>
          <a:xfrm>
            <a:off x="3347864" y="476671"/>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Formidlings /</a:t>
            </a:r>
            <a:endParaRPr lang="da-DK" dirty="0">
              <a:solidFill>
                <a:schemeClr val="tx1"/>
              </a:solidFill>
            </a:endParaRPr>
          </a:p>
          <a:p>
            <a:pPr algn="ctr"/>
            <a:r>
              <a:rPr lang="da-DK" sz="1600" dirty="0" smtClean="0">
                <a:solidFill>
                  <a:schemeClr val="tx1"/>
                </a:solidFill>
              </a:rPr>
              <a:t>præsentationsformer</a:t>
            </a:r>
            <a:endParaRPr lang="da-DK" sz="1600" dirty="0">
              <a:solidFill>
                <a:schemeClr val="tx1"/>
              </a:solidFill>
            </a:endParaRPr>
          </a:p>
        </p:txBody>
      </p:sp>
      <p:sp>
        <p:nvSpPr>
          <p:cNvPr id="7" name="Rektangel 6"/>
          <p:cNvSpPr/>
          <p:nvPr/>
        </p:nvSpPr>
        <p:spPr>
          <a:xfrm>
            <a:off x="6156176" y="475765"/>
            <a:ext cx="2376264" cy="87497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Studiemetoder!</a:t>
            </a:r>
          </a:p>
          <a:p>
            <a:pPr algn="ctr"/>
            <a:r>
              <a:rPr lang="da-DK" sz="1400" dirty="0" smtClean="0">
                <a:solidFill>
                  <a:schemeClr val="tx1"/>
                </a:solidFill>
              </a:rPr>
              <a:t>teknikker og arbejdsformer</a:t>
            </a:r>
            <a:endParaRPr lang="da-DK" sz="1400" dirty="0">
              <a:solidFill>
                <a:schemeClr val="tx1"/>
              </a:solidFill>
            </a:endParaRPr>
          </a:p>
        </p:txBody>
      </p:sp>
      <p:sp>
        <p:nvSpPr>
          <p:cNvPr id="8" name="Rektangel 7"/>
          <p:cNvSpPr/>
          <p:nvPr/>
        </p:nvSpPr>
        <p:spPr>
          <a:xfrm>
            <a:off x="611560" y="1628800"/>
            <a:ext cx="2376264" cy="87497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Skriftlige </a:t>
            </a:r>
            <a:endParaRPr lang="da-DK" dirty="0" smtClean="0">
              <a:solidFill>
                <a:schemeClr val="tx1"/>
              </a:solidFill>
            </a:endParaRPr>
          </a:p>
          <a:p>
            <a:pPr algn="ctr"/>
            <a:r>
              <a:rPr lang="da-DK" sz="1600" dirty="0" smtClean="0">
                <a:solidFill>
                  <a:schemeClr val="tx1"/>
                </a:solidFill>
              </a:rPr>
              <a:t>fremstillings </a:t>
            </a:r>
            <a:r>
              <a:rPr lang="da-DK" sz="1600" dirty="0">
                <a:solidFill>
                  <a:schemeClr val="tx1"/>
                </a:solidFill>
              </a:rPr>
              <a:t>former</a:t>
            </a:r>
          </a:p>
        </p:txBody>
      </p:sp>
      <p:sp>
        <p:nvSpPr>
          <p:cNvPr id="9" name="Rektangel 8"/>
          <p:cNvSpPr/>
          <p:nvPr/>
        </p:nvSpPr>
        <p:spPr>
          <a:xfrm>
            <a:off x="3347864" y="1628800"/>
            <a:ext cx="2376264" cy="87497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Kilder </a:t>
            </a:r>
          </a:p>
          <a:p>
            <a:pPr algn="ctr"/>
            <a:r>
              <a:rPr lang="da-DK" sz="1600" dirty="0" smtClean="0">
                <a:solidFill>
                  <a:schemeClr val="tx1"/>
                </a:solidFill>
              </a:rPr>
              <a:t>Anvendelse og vurdering</a:t>
            </a:r>
            <a:endParaRPr lang="da-DK" sz="1600" dirty="0">
              <a:solidFill>
                <a:schemeClr val="tx1"/>
              </a:solidFill>
            </a:endParaRPr>
          </a:p>
        </p:txBody>
      </p:sp>
      <p:sp>
        <p:nvSpPr>
          <p:cNvPr id="10" name="Rektangel 9"/>
          <p:cNvSpPr/>
          <p:nvPr/>
        </p:nvSpPr>
        <p:spPr>
          <a:xfrm>
            <a:off x="6156176" y="1639677"/>
            <a:ext cx="2376264" cy="87497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Evaluering </a:t>
            </a:r>
          </a:p>
          <a:p>
            <a:pPr algn="ctr"/>
            <a:r>
              <a:rPr lang="da-DK" sz="1600" dirty="0" smtClean="0">
                <a:solidFill>
                  <a:schemeClr val="tx1"/>
                </a:solidFill>
              </a:rPr>
              <a:t>Mål og opfyldelse</a:t>
            </a:r>
            <a:endParaRPr lang="da-DK" sz="1600" dirty="0">
              <a:solidFill>
                <a:schemeClr val="tx1"/>
              </a:solidFill>
            </a:endParaRPr>
          </a:p>
        </p:txBody>
      </p:sp>
      <p:sp>
        <p:nvSpPr>
          <p:cNvPr id="11" name="Rektangel 10">
            <a:hlinkClick r:id="rId4" action="ppaction://hlinksldjump"/>
          </p:cNvPr>
          <p:cNvSpPr/>
          <p:nvPr/>
        </p:nvSpPr>
        <p:spPr>
          <a:xfrm>
            <a:off x="611560" y="2852935"/>
            <a:ext cx="2376264" cy="87497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Teknisk ↔</a:t>
            </a:r>
            <a:r>
              <a:rPr lang="da-DK" dirty="0">
                <a:solidFill>
                  <a:schemeClr val="tx1"/>
                </a:solidFill>
              </a:rPr>
              <a:t>S</a:t>
            </a:r>
            <a:r>
              <a:rPr lang="da-DK" dirty="0" smtClean="0">
                <a:solidFill>
                  <a:schemeClr val="tx1"/>
                </a:solidFill>
              </a:rPr>
              <a:t>amfunds</a:t>
            </a:r>
          </a:p>
          <a:p>
            <a:pPr algn="ctr"/>
            <a:r>
              <a:rPr lang="da-DK" dirty="0" smtClean="0">
                <a:solidFill>
                  <a:schemeClr val="tx1"/>
                </a:solidFill>
              </a:rPr>
              <a:t>udvikling</a:t>
            </a:r>
            <a:endParaRPr lang="da-DK" dirty="0">
              <a:solidFill>
                <a:schemeClr val="tx1"/>
              </a:solidFill>
            </a:endParaRPr>
          </a:p>
        </p:txBody>
      </p:sp>
      <p:sp>
        <p:nvSpPr>
          <p:cNvPr id="12" name="Rektangel 11">
            <a:hlinkClick r:id="rId5" action="ppaction://hlinksldjump"/>
          </p:cNvPr>
          <p:cNvSpPr/>
          <p:nvPr/>
        </p:nvSpPr>
        <p:spPr>
          <a:xfrm>
            <a:off x="3347864" y="2852936"/>
            <a:ext cx="2376264" cy="87497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Idegenerering og</a:t>
            </a:r>
          </a:p>
          <a:p>
            <a:pPr algn="ctr"/>
            <a:r>
              <a:rPr lang="da-DK" dirty="0" smtClean="0">
                <a:solidFill>
                  <a:schemeClr val="tx1"/>
                </a:solidFill>
              </a:rPr>
              <a:t>Innovation</a:t>
            </a:r>
            <a:endParaRPr lang="da-DK" dirty="0">
              <a:solidFill>
                <a:schemeClr val="tx1"/>
              </a:solidFill>
            </a:endParaRPr>
          </a:p>
        </p:txBody>
      </p:sp>
      <p:sp>
        <p:nvSpPr>
          <p:cNvPr id="13" name="Rektangel 12"/>
          <p:cNvSpPr/>
          <p:nvPr/>
        </p:nvSpPr>
        <p:spPr>
          <a:xfrm>
            <a:off x="6156176" y="2852934"/>
            <a:ext cx="2376264" cy="87497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P</a:t>
            </a:r>
            <a:r>
              <a:rPr lang="da-DK" dirty="0" smtClean="0">
                <a:solidFill>
                  <a:schemeClr val="tx1"/>
                </a:solidFill>
              </a:rPr>
              <a:t>roblemstillinger</a:t>
            </a:r>
          </a:p>
          <a:p>
            <a:pPr algn="ctr"/>
            <a:r>
              <a:rPr lang="da-DK" sz="1400" dirty="0" smtClean="0">
                <a:solidFill>
                  <a:schemeClr val="tx1"/>
                </a:solidFill>
              </a:rPr>
              <a:t>Praktisk−teoretiske </a:t>
            </a:r>
          </a:p>
          <a:p>
            <a:pPr algn="ctr"/>
            <a:r>
              <a:rPr lang="da-DK" sz="1400" dirty="0" smtClean="0">
                <a:solidFill>
                  <a:schemeClr val="tx1"/>
                </a:solidFill>
              </a:rPr>
              <a:t>mellem fag</a:t>
            </a:r>
            <a:endParaRPr lang="da-DK" sz="1400" dirty="0">
              <a:solidFill>
                <a:schemeClr val="tx1"/>
              </a:solidFill>
            </a:endParaRPr>
          </a:p>
        </p:txBody>
      </p:sp>
      <p:sp>
        <p:nvSpPr>
          <p:cNvPr id="14" name="Rektangel 13"/>
          <p:cNvSpPr/>
          <p:nvPr/>
        </p:nvSpPr>
        <p:spPr>
          <a:xfrm>
            <a:off x="611560" y="4077072"/>
            <a:ext cx="2376264" cy="87497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Faglig viden og metode</a:t>
            </a:r>
          </a:p>
          <a:p>
            <a:pPr algn="ctr"/>
            <a:r>
              <a:rPr lang="da-DK" sz="1400" dirty="0" smtClean="0">
                <a:solidFill>
                  <a:schemeClr val="tx1"/>
                </a:solidFill>
              </a:rPr>
              <a:t>Samspil mellem fag</a:t>
            </a:r>
            <a:endParaRPr lang="da-DK" sz="1400" dirty="0">
              <a:solidFill>
                <a:schemeClr val="tx1"/>
              </a:solidFill>
            </a:endParaRPr>
          </a:p>
        </p:txBody>
      </p:sp>
      <p:sp>
        <p:nvSpPr>
          <p:cNvPr id="15" name="Rektangel 14"/>
          <p:cNvSpPr/>
          <p:nvPr/>
        </p:nvSpPr>
        <p:spPr>
          <a:xfrm>
            <a:off x="3347864" y="4077072"/>
            <a:ext cx="2376264" cy="87497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Kommunikation</a:t>
            </a:r>
          </a:p>
          <a:p>
            <a:pPr algn="ctr"/>
            <a:r>
              <a:rPr lang="da-DK" dirty="0" smtClean="0">
                <a:solidFill>
                  <a:schemeClr val="tx1"/>
                </a:solidFill>
              </a:rPr>
              <a:t>Videnskab og Teknik</a:t>
            </a:r>
            <a:endParaRPr lang="da-DK" dirty="0">
              <a:solidFill>
                <a:schemeClr val="tx1"/>
              </a:solidFill>
            </a:endParaRPr>
          </a:p>
        </p:txBody>
      </p:sp>
      <p:sp>
        <p:nvSpPr>
          <p:cNvPr id="16" name="Rektangel 15"/>
          <p:cNvSpPr/>
          <p:nvPr/>
        </p:nvSpPr>
        <p:spPr>
          <a:xfrm>
            <a:off x="6156176" y="4087949"/>
            <a:ext cx="2376264" cy="874973"/>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Flerfaglige opgaver</a:t>
            </a:r>
            <a:endParaRPr lang="da-DK" dirty="0">
              <a:solidFill>
                <a:schemeClr val="tx1"/>
              </a:solidFill>
            </a:endParaRPr>
          </a:p>
        </p:txBody>
      </p:sp>
      <p:sp>
        <p:nvSpPr>
          <p:cNvPr id="17" name="Rektangel 16"/>
          <p:cNvSpPr/>
          <p:nvPr/>
        </p:nvSpPr>
        <p:spPr>
          <a:xfrm>
            <a:off x="611560" y="5229200"/>
            <a:ext cx="2376264" cy="874973"/>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Tanke og teori </a:t>
            </a:r>
          </a:p>
          <a:p>
            <a:pPr algn="ctr"/>
            <a:r>
              <a:rPr lang="da-DK" dirty="0" smtClean="0">
                <a:solidFill>
                  <a:schemeClr val="tx1"/>
                </a:solidFill>
              </a:rPr>
              <a:t>Bag udvalgte fag</a:t>
            </a:r>
            <a:endParaRPr lang="da-DK" dirty="0">
              <a:solidFill>
                <a:schemeClr val="tx1"/>
              </a:solidFill>
            </a:endParaRPr>
          </a:p>
        </p:txBody>
      </p:sp>
      <p:sp>
        <p:nvSpPr>
          <p:cNvPr id="18" name="Rektangel 17"/>
          <p:cNvSpPr/>
          <p:nvPr/>
        </p:nvSpPr>
        <p:spPr>
          <a:xfrm>
            <a:off x="3347864" y="5229200"/>
            <a:ext cx="2376264" cy="874973"/>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Videnskab og teknik</a:t>
            </a:r>
          </a:p>
          <a:p>
            <a:pPr algn="ctr"/>
            <a:r>
              <a:rPr lang="da-DK" sz="1600" dirty="0" smtClean="0">
                <a:solidFill>
                  <a:schemeClr val="tx1"/>
                </a:solidFill>
              </a:rPr>
              <a:t>Konkret problemløsning</a:t>
            </a:r>
            <a:endParaRPr lang="da-DK" sz="1600" dirty="0">
              <a:solidFill>
                <a:schemeClr val="tx1"/>
              </a:solidFill>
            </a:endParaRPr>
          </a:p>
        </p:txBody>
      </p:sp>
      <p:sp>
        <p:nvSpPr>
          <p:cNvPr id="19" name="Rektangel 18"/>
          <p:cNvSpPr/>
          <p:nvPr/>
        </p:nvSpPr>
        <p:spPr>
          <a:xfrm>
            <a:off x="6156176" y="5240077"/>
            <a:ext cx="2376264" cy="874973"/>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000" dirty="0" smtClean="0">
                <a:solidFill>
                  <a:schemeClr val="tx1"/>
                </a:solidFill>
              </a:rPr>
              <a:t>Viden i fag</a:t>
            </a:r>
            <a:endParaRPr lang="da-DK" sz="2000" dirty="0">
              <a:solidFill>
                <a:schemeClr val="tx1"/>
              </a:solidFill>
            </a:endParaRPr>
          </a:p>
        </p:txBody>
      </p:sp>
    </p:spTree>
    <p:extLst>
      <p:ext uri="{BB962C8B-B14F-4D97-AF65-F5344CB8AC3E}">
        <p14:creationId xmlns:p14="http://schemas.microsoft.com/office/powerpoint/2010/main" val="3806970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hlinkClick r:id="rId2" action="ppaction://hlinksldjump"/>
              </a:rPr>
              <a:t>Rollespil</a:t>
            </a:r>
            <a:endParaRPr lang="da-DK" dirty="0">
              <a:hlinkClick r:id="rId2" action="ppaction://hlinksldjump"/>
            </a:endParaRPr>
          </a:p>
        </p:txBody>
      </p:sp>
      <p:sp>
        <p:nvSpPr>
          <p:cNvPr id="4" name="Retvinklet trekant 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964876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Mode </a:t>
            </a:r>
            <a:r>
              <a:rPr lang="da-DK" dirty="0" err="1">
                <a:hlinkClick r:id="rId2" action="ppaction://hlinksldjump"/>
              </a:rPr>
              <a:t>boards</a:t>
            </a:r>
            <a:endParaRPr lang="da-DK" sz="3600" dirty="0">
              <a:hlinkClick r:id="rId2" action="ppaction://hlinksldjump"/>
            </a:endParaRPr>
          </a:p>
        </p:txBody>
      </p:sp>
      <p:sp>
        <p:nvSpPr>
          <p:cNvPr id="4" name="Retvinklet trekant 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9648760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Rotations brainstorm</a:t>
            </a:r>
            <a:endParaRPr lang="da-DK" sz="3600" dirty="0">
              <a:hlinkClick r:id="rId2" action="ppaction://hlinksldjump"/>
            </a:endParaRPr>
          </a:p>
        </p:txBody>
      </p:sp>
      <p:sp>
        <p:nvSpPr>
          <p:cNvPr id="4" name="Retvinklet trekant 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4291996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Miljø baseret </a:t>
            </a:r>
            <a:r>
              <a:rPr lang="da-DK" dirty="0" smtClean="0">
                <a:hlinkClick r:id="rId2" action="ppaction://hlinksldjump"/>
              </a:rPr>
              <a:t>brainstorm</a:t>
            </a:r>
            <a:endParaRPr lang="da-DK" dirty="0">
              <a:hlinkClick r:id="rId2" action="ppaction://hlinksldjump"/>
            </a:endParaRPr>
          </a:p>
        </p:txBody>
      </p:sp>
      <p:sp>
        <p:nvSpPr>
          <p:cNvPr id="4" name="Retvinklet trekant 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4291996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Associations brainstorm</a:t>
            </a:r>
            <a:endParaRPr lang="da-DK" sz="3600" dirty="0">
              <a:hlinkClick r:id="rId2" action="ppaction://hlinksldjump"/>
            </a:endParaRPr>
          </a:p>
        </p:txBody>
      </p:sp>
      <p:sp>
        <p:nvSpPr>
          <p:cNvPr id="4" name="Retvinklet trekant 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429199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hlinkClick r:id="rId2" action="ppaction://hlinksldjump"/>
              </a:rPr>
              <a:t>Omvendt brainstorm</a:t>
            </a:r>
            <a:endParaRPr lang="da-DK" dirty="0">
              <a:hlinkClick r:id="rId2" action="ppaction://hlinksldjump"/>
            </a:endParaRPr>
          </a:p>
        </p:txBody>
      </p:sp>
      <p:sp>
        <p:nvSpPr>
          <p:cNvPr id="4" name="Retvinklet trekant 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Tekstboks 4"/>
          <p:cNvSpPr txBox="1"/>
          <p:nvPr/>
        </p:nvSpPr>
        <p:spPr>
          <a:xfrm>
            <a:off x="899592" y="1833791"/>
            <a:ext cx="7200801" cy="677108"/>
          </a:xfrm>
          <a:prstGeom prst="rect">
            <a:avLst/>
          </a:prstGeom>
          <a:noFill/>
        </p:spPr>
        <p:txBody>
          <a:bodyPr wrap="square" rtlCol="0">
            <a:spAutoFit/>
          </a:bodyPr>
          <a:lstStyle/>
          <a:p>
            <a:r>
              <a:rPr lang="da-DK" dirty="0"/>
              <a:t>D</a:t>
            </a:r>
            <a:r>
              <a:rPr lang="da-DK" dirty="0" smtClean="0"/>
              <a:t>a hjernen er bedre til at kritisere end at skabe ideer, vendes problemstillingen så den </a:t>
            </a:r>
            <a:r>
              <a:rPr lang="da-DK" sz="2000" b="1" dirty="0" smtClean="0"/>
              <a:t>formulerer det modsatte af det man ønsker</a:t>
            </a:r>
            <a:endParaRPr lang="da-DK" sz="2000" b="1" dirty="0"/>
          </a:p>
        </p:txBody>
      </p:sp>
      <p:sp>
        <p:nvSpPr>
          <p:cNvPr id="7" name="Tekstboks 6"/>
          <p:cNvSpPr txBox="1"/>
          <p:nvPr/>
        </p:nvSpPr>
        <p:spPr>
          <a:xfrm>
            <a:off x="932012" y="2636912"/>
            <a:ext cx="7200801" cy="2862322"/>
          </a:xfrm>
          <a:prstGeom prst="rect">
            <a:avLst/>
          </a:prstGeom>
          <a:noFill/>
        </p:spPr>
        <p:txBody>
          <a:bodyPr wrap="square" rtlCol="0">
            <a:spAutoFit/>
          </a:bodyPr>
          <a:lstStyle/>
          <a:p>
            <a:r>
              <a:rPr lang="da-DK" dirty="0" smtClean="0"/>
              <a:t>Brainstorm nu over den vendte problemstilling, og find alle de ideer der vil forhindre den oprindelige problemstilling .</a:t>
            </a:r>
          </a:p>
          <a:p>
            <a:endParaRPr lang="da-DK" b="1" dirty="0"/>
          </a:p>
          <a:p>
            <a:r>
              <a:rPr lang="da-DK" b="1" dirty="0" smtClean="0"/>
              <a:t>De noterede ideer vurderes og tilpasses:</a:t>
            </a:r>
          </a:p>
          <a:p>
            <a:r>
              <a:rPr lang="da-DK" dirty="0" smtClean="0"/>
              <a:t>Nogle ideer skal vendes til det modsatte af det der er skrevet</a:t>
            </a:r>
          </a:p>
          <a:p>
            <a:r>
              <a:rPr lang="da-DK" dirty="0" smtClean="0"/>
              <a:t>Nogle ideer skal blot drejes en smule for at give mening </a:t>
            </a:r>
          </a:p>
          <a:p>
            <a:r>
              <a:rPr lang="da-DK" dirty="0" smtClean="0"/>
              <a:t>Nogle ideer kan bruges helt som de er</a:t>
            </a:r>
          </a:p>
          <a:p>
            <a:r>
              <a:rPr lang="da-DK" dirty="0" smtClean="0"/>
              <a:t>Nogle ideer kan give et nyt og spændende syn på problemstillingen  </a:t>
            </a:r>
          </a:p>
          <a:p>
            <a:endParaRPr lang="da-DK" dirty="0"/>
          </a:p>
          <a:p>
            <a:r>
              <a:rPr lang="da-DK" dirty="0" smtClean="0"/>
              <a:t>De største arbejde i omvendt brainstorm er at tilpasse de indkomne ideer</a:t>
            </a:r>
          </a:p>
        </p:txBody>
      </p:sp>
      <p:sp>
        <p:nvSpPr>
          <p:cNvPr id="8" name="Tekstboks 7"/>
          <p:cNvSpPr txBox="1"/>
          <p:nvPr/>
        </p:nvSpPr>
        <p:spPr>
          <a:xfrm>
            <a:off x="920974" y="1372126"/>
            <a:ext cx="7200801" cy="369332"/>
          </a:xfrm>
          <a:prstGeom prst="rect">
            <a:avLst/>
          </a:prstGeom>
          <a:noFill/>
        </p:spPr>
        <p:txBody>
          <a:bodyPr wrap="square" rtlCol="0">
            <a:spAutoFit/>
          </a:bodyPr>
          <a:lstStyle/>
          <a:p>
            <a:r>
              <a:rPr lang="da-DK" dirty="0" smtClean="0"/>
              <a:t>Vi tager udgangspunkt i det der er skrevet om den almindelige brainstorm</a:t>
            </a:r>
            <a:endParaRPr lang="da-DK" dirty="0"/>
          </a:p>
        </p:txBody>
      </p:sp>
    </p:spTree>
    <p:extLst>
      <p:ext uri="{BB962C8B-B14F-4D97-AF65-F5344CB8AC3E}">
        <p14:creationId xmlns:p14="http://schemas.microsoft.com/office/powerpoint/2010/main" val="19503703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hlinkClick r:id="rId2" action="ppaction://hlinksldjump"/>
              </a:rPr>
              <a:t>Almindelig brainstorm</a:t>
            </a:r>
            <a:endParaRPr lang="da-DK" dirty="0">
              <a:hlinkClick r:id="rId2" action="ppaction://hlinksldjump"/>
            </a:endParaRPr>
          </a:p>
        </p:txBody>
      </p:sp>
      <p:sp>
        <p:nvSpPr>
          <p:cNvPr id="4" name="Retvinklet trekant 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Tekstboks 4"/>
          <p:cNvSpPr txBox="1"/>
          <p:nvPr/>
        </p:nvSpPr>
        <p:spPr>
          <a:xfrm>
            <a:off x="899592" y="1556792"/>
            <a:ext cx="7200801" cy="646331"/>
          </a:xfrm>
          <a:prstGeom prst="rect">
            <a:avLst/>
          </a:prstGeom>
          <a:noFill/>
        </p:spPr>
        <p:txBody>
          <a:bodyPr wrap="square" rtlCol="0">
            <a:spAutoFit/>
          </a:bodyPr>
          <a:lstStyle/>
          <a:p>
            <a:r>
              <a:rPr lang="da-DK" dirty="0" smtClean="0"/>
              <a:t>I brainstorm arbejder man som regel ud fra ”et tema”/ ”en overskrift”</a:t>
            </a:r>
          </a:p>
          <a:p>
            <a:r>
              <a:rPr lang="da-DK" dirty="0" smtClean="0"/>
              <a:t>Alle i gruppen kommer, med alle de forslag de kan komme på.  </a:t>
            </a:r>
            <a:endParaRPr lang="da-DK" dirty="0"/>
          </a:p>
        </p:txBody>
      </p:sp>
      <p:sp>
        <p:nvSpPr>
          <p:cNvPr id="6" name="Tekstboks 5"/>
          <p:cNvSpPr txBox="1"/>
          <p:nvPr/>
        </p:nvSpPr>
        <p:spPr>
          <a:xfrm>
            <a:off x="899591" y="2253596"/>
            <a:ext cx="7200801" cy="646331"/>
          </a:xfrm>
          <a:prstGeom prst="rect">
            <a:avLst/>
          </a:prstGeom>
          <a:noFill/>
        </p:spPr>
        <p:txBody>
          <a:bodyPr wrap="square" rtlCol="0">
            <a:spAutoFit/>
          </a:bodyPr>
          <a:lstStyle/>
          <a:p>
            <a:r>
              <a:rPr lang="da-DK" dirty="0" smtClean="0"/>
              <a:t>Da man ikke må kritisere, gælder det at alle deltagere, holder styr på om</a:t>
            </a:r>
          </a:p>
          <a:p>
            <a:r>
              <a:rPr lang="da-DK" dirty="0" smtClean="0"/>
              <a:t>Man holder sig til den givne overskrift.</a:t>
            </a:r>
            <a:endParaRPr lang="da-DK" dirty="0"/>
          </a:p>
        </p:txBody>
      </p:sp>
      <p:sp>
        <p:nvSpPr>
          <p:cNvPr id="7" name="Tekstboks 6"/>
          <p:cNvSpPr txBox="1"/>
          <p:nvPr/>
        </p:nvSpPr>
        <p:spPr>
          <a:xfrm>
            <a:off x="899592" y="3052327"/>
            <a:ext cx="7200801" cy="3200876"/>
          </a:xfrm>
          <a:prstGeom prst="rect">
            <a:avLst/>
          </a:prstGeom>
          <a:noFill/>
        </p:spPr>
        <p:txBody>
          <a:bodyPr wrap="square" rtlCol="0">
            <a:spAutoFit/>
          </a:bodyPr>
          <a:lstStyle/>
          <a:p>
            <a:r>
              <a:rPr lang="da-DK" sz="2000" b="1" dirty="0" smtClean="0"/>
              <a:t>En </a:t>
            </a:r>
            <a:r>
              <a:rPr lang="da-DK" sz="2000" b="1" dirty="0" err="1" smtClean="0"/>
              <a:t>refferent</a:t>
            </a:r>
            <a:r>
              <a:rPr lang="da-DK" sz="2000" b="1" dirty="0" smtClean="0"/>
              <a:t>:</a:t>
            </a:r>
          </a:p>
          <a:p>
            <a:r>
              <a:rPr lang="da-DK" dirty="0" smtClean="0"/>
              <a:t>Et dygtigt brainstorm hold kan fint generere 100 ideer på 10 minutter og alt er glemt efterfølgende, så i kan vælge en til at skrive ned.</a:t>
            </a:r>
          </a:p>
          <a:p>
            <a:endParaRPr lang="da-DK" dirty="0"/>
          </a:p>
          <a:p>
            <a:r>
              <a:rPr lang="da-DK" sz="2000" b="1" dirty="0" smtClean="0"/>
              <a:t>Alle skriver: </a:t>
            </a:r>
            <a:r>
              <a:rPr lang="da-DK" dirty="0" smtClean="0"/>
              <a:t>Post it metoden </a:t>
            </a:r>
          </a:p>
          <a:p>
            <a:r>
              <a:rPr lang="da-DK" dirty="0" smtClean="0"/>
              <a:t>Alle siger deres ide, før de skriver den ned på en post it der sættes så alle kan se den.</a:t>
            </a:r>
          </a:p>
          <a:p>
            <a:endParaRPr lang="da-DK" dirty="0"/>
          </a:p>
          <a:p>
            <a:r>
              <a:rPr lang="da-DK" sz="2000" b="1" dirty="0" smtClean="0"/>
              <a:t>Komplekse emner:</a:t>
            </a:r>
          </a:p>
          <a:p>
            <a:r>
              <a:rPr lang="da-DK" dirty="0" smtClean="0"/>
              <a:t>Det kan være nødvendigt at lave SIMPLE skitser med en ULTRA kort følge tekst, for at man senere kan vurderer ideen </a:t>
            </a:r>
            <a:endParaRPr lang="da-DK" dirty="0"/>
          </a:p>
        </p:txBody>
      </p:sp>
    </p:spTree>
    <p:extLst>
      <p:ext uri="{BB962C8B-B14F-4D97-AF65-F5344CB8AC3E}">
        <p14:creationId xmlns:p14="http://schemas.microsoft.com/office/powerpoint/2010/main" val="186429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1143000"/>
          </a:xfrm>
        </p:spPr>
        <p:txBody>
          <a:bodyPr>
            <a:normAutofit/>
          </a:bodyPr>
          <a:lstStyle/>
          <a:p>
            <a:r>
              <a:rPr lang="da-DK" dirty="0">
                <a:hlinkClick r:id="rId2" action="ppaction://hlinksldjump"/>
              </a:rPr>
              <a:t>Generelle regler </a:t>
            </a:r>
            <a:r>
              <a:rPr lang="da-DK" dirty="0" smtClean="0">
                <a:hlinkClick r:id="rId2" action="ppaction://hlinksldjump"/>
              </a:rPr>
              <a:t>for </a:t>
            </a:r>
            <a:r>
              <a:rPr lang="da-DK" dirty="0">
                <a:hlinkClick r:id="rId2" action="ppaction://hlinksldjump"/>
              </a:rPr>
              <a:t>brainstorm</a:t>
            </a:r>
          </a:p>
        </p:txBody>
      </p:sp>
      <p:sp>
        <p:nvSpPr>
          <p:cNvPr id="9" name="Tekstboks 8"/>
          <p:cNvSpPr txBox="1"/>
          <p:nvPr/>
        </p:nvSpPr>
        <p:spPr>
          <a:xfrm>
            <a:off x="899592" y="1556792"/>
            <a:ext cx="7200801" cy="1200329"/>
          </a:xfrm>
          <a:prstGeom prst="rect">
            <a:avLst/>
          </a:prstGeom>
          <a:noFill/>
        </p:spPr>
        <p:txBody>
          <a:bodyPr wrap="square" rtlCol="0">
            <a:spAutoFit/>
          </a:bodyPr>
          <a:lstStyle/>
          <a:p>
            <a:r>
              <a:rPr lang="da-DK" dirty="0" smtClean="0"/>
              <a:t>Brainstorm er en kreativ </a:t>
            </a:r>
            <a:r>
              <a:rPr lang="da-DK" dirty="0" err="1" smtClean="0"/>
              <a:t>process</a:t>
            </a:r>
            <a:r>
              <a:rPr lang="da-DK" dirty="0" smtClean="0"/>
              <a:t>, i den slags arbejde bruger den enkelte i høj grad sin personlighed. Det er derfor fatalt hvis man kritisere andres forslag, der er </a:t>
            </a:r>
            <a:r>
              <a:rPr lang="da-DK" dirty="0" err="1" smtClean="0"/>
              <a:t>nemmelig</a:t>
            </a:r>
            <a:r>
              <a:rPr lang="da-DK" dirty="0" smtClean="0"/>
              <a:t> stor risiko for, at den der kritiseres lukker ned, og stopper med at være kreativ.  </a:t>
            </a:r>
            <a:endParaRPr lang="da-DK" dirty="0"/>
          </a:p>
        </p:txBody>
      </p:sp>
      <p:sp>
        <p:nvSpPr>
          <p:cNvPr id="10" name="Tekstboks 9"/>
          <p:cNvSpPr txBox="1"/>
          <p:nvPr/>
        </p:nvSpPr>
        <p:spPr>
          <a:xfrm>
            <a:off x="899592" y="3366552"/>
            <a:ext cx="4176464" cy="369332"/>
          </a:xfrm>
          <a:prstGeom prst="rect">
            <a:avLst/>
          </a:prstGeom>
          <a:noFill/>
        </p:spPr>
        <p:txBody>
          <a:bodyPr wrap="square" rtlCol="0">
            <a:spAutoFit/>
          </a:bodyPr>
          <a:lstStyle/>
          <a:p>
            <a:pPr>
              <a:tabLst>
                <a:tab pos="361950" algn="l"/>
              </a:tabLst>
            </a:pPr>
            <a:r>
              <a:rPr lang="da-DK" dirty="0" smtClean="0"/>
              <a:t>1.	Man må aldrig kritiserer andres forslag</a:t>
            </a:r>
            <a:endParaRPr lang="da-DK" dirty="0"/>
          </a:p>
        </p:txBody>
      </p:sp>
      <p:sp>
        <p:nvSpPr>
          <p:cNvPr id="11" name="Tekstboks 10"/>
          <p:cNvSpPr txBox="1"/>
          <p:nvPr/>
        </p:nvSpPr>
        <p:spPr>
          <a:xfrm>
            <a:off x="899592" y="3746818"/>
            <a:ext cx="6048672" cy="369332"/>
          </a:xfrm>
          <a:prstGeom prst="rect">
            <a:avLst/>
          </a:prstGeom>
          <a:noFill/>
        </p:spPr>
        <p:txBody>
          <a:bodyPr wrap="square" rtlCol="0">
            <a:spAutoFit/>
          </a:bodyPr>
          <a:lstStyle/>
          <a:p>
            <a:pPr>
              <a:tabLst>
                <a:tab pos="361950" algn="l"/>
              </a:tabLst>
            </a:pPr>
            <a:r>
              <a:rPr lang="da-DK" dirty="0"/>
              <a:t>2</a:t>
            </a:r>
            <a:r>
              <a:rPr lang="da-DK" dirty="0" smtClean="0"/>
              <a:t>.	Fokuser skarpt på emnet for jeres brainstorm</a:t>
            </a:r>
            <a:endParaRPr lang="da-DK" dirty="0"/>
          </a:p>
        </p:txBody>
      </p:sp>
      <p:sp>
        <p:nvSpPr>
          <p:cNvPr id="12" name="Tekstboks 11"/>
          <p:cNvSpPr txBox="1"/>
          <p:nvPr/>
        </p:nvSpPr>
        <p:spPr>
          <a:xfrm>
            <a:off x="899592" y="4545985"/>
            <a:ext cx="6048672" cy="369332"/>
          </a:xfrm>
          <a:prstGeom prst="rect">
            <a:avLst/>
          </a:prstGeom>
          <a:noFill/>
        </p:spPr>
        <p:txBody>
          <a:bodyPr wrap="square" rtlCol="0">
            <a:spAutoFit/>
          </a:bodyPr>
          <a:lstStyle/>
          <a:p>
            <a:pPr>
              <a:tabLst>
                <a:tab pos="361950" algn="l"/>
              </a:tabLst>
            </a:pPr>
            <a:r>
              <a:rPr lang="da-DK" dirty="0" smtClean="0"/>
              <a:t>4.	</a:t>
            </a:r>
            <a:r>
              <a:rPr lang="da-DK" dirty="0" err="1" smtClean="0"/>
              <a:t>Opmundring</a:t>
            </a:r>
            <a:r>
              <a:rPr lang="da-DK" dirty="0" smtClean="0"/>
              <a:t> til de vilde/skøre og fantastiske ideer</a:t>
            </a:r>
            <a:endParaRPr lang="da-DK" dirty="0"/>
          </a:p>
        </p:txBody>
      </p:sp>
      <p:sp>
        <p:nvSpPr>
          <p:cNvPr id="13" name="Tekstboks 12"/>
          <p:cNvSpPr txBox="1"/>
          <p:nvPr/>
        </p:nvSpPr>
        <p:spPr>
          <a:xfrm>
            <a:off x="899592" y="4982785"/>
            <a:ext cx="6048672" cy="369332"/>
          </a:xfrm>
          <a:prstGeom prst="rect">
            <a:avLst/>
          </a:prstGeom>
          <a:noFill/>
        </p:spPr>
        <p:txBody>
          <a:bodyPr wrap="square" rtlCol="0">
            <a:spAutoFit/>
          </a:bodyPr>
          <a:lstStyle/>
          <a:p>
            <a:pPr>
              <a:tabLst>
                <a:tab pos="361950" algn="l"/>
              </a:tabLst>
            </a:pPr>
            <a:r>
              <a:rPr lang="da-DK" dirty="0"/>
              <a:t>5</a:t>
            </a:r>
            <a:r>
              <a:rPr lang="da-DK" dirty="0" smtClean="0"/>
              <a:t>.	Byg videre på de andres ideer</a:t>
            </a:r>
            <a:endParaRPr lang="da-DK" dirty="0"/>
          </a:p>
        </p:txBody>
      </p:sp>
      <p:sp>
        <p:nvSpPr>
          <p:cNvPr id="14" name="Tekstboks 13"/>
          <p:cNvSpPr txBox="1"/>
          <p:nvPr/>
        </p:nvSpPr>
        <p:spPr>
          <a:xfrm>
            <a:off x="899592" y="4137225"/>
            <a:ext cx="6048672" cy="369332"/>
          </a:xfrm>
          <a:prstGeom prst="rect">
            <a:avLst/>
          </a:prstGeom>
          <a:noFill/>
        </p:spPr>
        <p:txBody>
          <a:bodyPr wrap="square" rtlCol="0">
            <a:spAutoFit/>
          </a:bodyPr>
          <a:lstStyle/>
          <a:p>
            <a:pPr>
              <a:tabLst>
                <a:tab pos="361950" algn="l"/>
              </a:tabLst>
            </a:pPr>
            <a:r>
              <a:rPr lang="da-DK" dirty="0" smtClean="0"/>
              <a:t>3.	Tal ikke i munden på hinanden</a:t>
            </a:r>
            <a:endParaRPr lang="da-DK" dirty="0"/>
          </a:p>
        </p:txBody>
      </p:sp>
      <p:sp>
        <p:nvSpPr>
          <p:cNvPr id="15" name="Retvinklet trekant 14">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8348735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hlinkClick r:id="rId2" action="ppaction://hlinksldjump"/>
              </a:rPr>
              <a:t>Formidlings-, Fremstillingsform</a:t>
            </a:r>
            <a:endParaRPr lang="da-DK" dirty="0">
              <a:hlinkClick r:id="rId2" action="ppaction://hlinksldjump"/>
            </a:endParaRPr>
          </a:p>
        </p:txBody>
      </p:sp>
      <p:sp>
        <p:nvSpPr>
          <p:cNvPr id="4" name="Rektangel 3">
            <a:hlinkClick r:id="rId3" action="ppaction://hlinksldjump"/>
          </p:cNvPr>
          <p:cNvSpPr/>
          <p:nvPr/>
        </p:nvSpPr>
        <p:spPr>
          <a:xfrm>
            <a:off x="1907704" y="177281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Formålet / genren</a:t>
            </a:r>
            <a:endParaRPr lang="da-DK" dirty="0">
              <a:solidFill>
                <a:schemeClr val="tx1"/>
              </a:solidFill>
            </a:endParaRPr>
          </a:p>
        </p:txBody>
      </p:sp>
      <p:sp>
        <p:nvSpPr>
          <p:cNvPr id="5" name="Rektangel 4">
            <a:hlinkClick r:id="rId4" action="ppaction://hlinksldjump"/>
          </p:cNvPr>
          <p:cNvSpPr/>
          <p:nvPr/>
        </p:nvSpPr>
        <p:spPr>
          <a:xfrm>
            <a:off x="4788024" y="177281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Fag og genre</a:t>
            </a:r>
            <a:endParaRPr lang="da-DK" sz="1600" dirty="0">
              <a:solidFill>
                <a:schemeClr val="tx1"/>
              </a:solidFill>
            </a:endParaRPr>
          </a:p>
        </p:txBody>
      </p:sp>
      <p:sp>
        <p:nvSpPr>
          <p:cNvPr id="6" name="Rektangel 5">
            <a:hlinkClick r:id="rId5" action="ppaction://hlinksldjump"/>
          </p:cNvPr>
          <p:cNvSpPr/>
          <p:nvPr/>
        </p:nvSpPr>
        <p:spPr>
          <a:xfrm>
            <a:off x="1907704" y="2924945"/>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Tekst til innovativ tænkning</a:t>
            </a:r>
            <a:endParaRPr lang="da-DK" sz="1600" dirty="0">
              <a:solidFill>
                <a:schemeClr val="tx1"/>
              </a:solidFill>
            </a:endParaRPr>
          </a:p>
        </p:txBody>
      </p:sp>
      <p:sp>
        <p:nvSpPr>
          <p:cNvPr id="7" name="Rektangel 6">
            <a:hlinkClick r:id="rId6" action="ppaction://hlinksldjump"/>
          </p:cNvPr>
          <p:cNvSpPr/>
          <p:nvPr/>
        </p:nvSpPr>
        <p:spPr>
          <a:xfrm>
            <a:off x="4788024" y="2917000"/>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Tekst til struktur og planlægning</a:t>
            </a:r>
            <a:endParaRPr lang="da-DK" sz="1600" dirty="0">
              <a:solidFill>
                <a:schemeClr val="tx1"/>
              </a:solidFill>
            </a:endParaRPr>
          </a:p>
        </p:txBody>
      </p:sp>
      <p:sp>
        <p:nvSpPr>
          <p:cNvPr id="8" name="Rektangel 7">
            <a:hlinkClick r:id="rId7" action="ppaction://hlinksldjump"/>
          </p:cNvPr>
          <p:cNvSpPr/>
          <p:nvPr/>
        </p:nvSpPr>
        <p:spPr>
          <a:xfrm>
            <a:off x="4788024" y="408463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Formidlende tekst</a:t>
            </a:r>
          </a:p>
          <a:p>
            <a:pPr algn="ctr"/>
            <a:r>
              <a:rPr lang="da-DK" sz="1400" dirty="0" smtClean="0">
                <a:solidFill>
                  <a:schemeClr val="tx1"/>
                </a:solidFill>
              </a:rPr>
              <a:t>Tekst der skal bruges af andre</a:t>
            </a:r>
            <a:endParaRPr lang="da-DK" sz="1400" dirty="0">
              <a:solidFill>
                <a:schemeClr val="tx1"/>
              </a:solidFill>
            </a:endParaRPr>
          </a:p>
        </p:txBody>
      </p:sp>
      <p:sp>
        <p:nvSpPr>
          <p:cNvPr id="9" name="Rektangel 8">
            <a:hlinkClick r:id="rId8" action="ppaction://hlinksldjump"/>
          </p:cNvPr>
          <p:cNvSpPr/>
          <p:nvPr/>
        </p:nvSpPr>
        <p:spPr>
          <a:xfrm>
            <a:off x="1921322" y="408463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Personlig tekst</a:t>
            </a:r>
          </a:p>
          <a:p>
            <a:pPr algn="ctr"/>
            <a:r>
              <a:rPr lang="da-DK" sz="1400" dirty="0" smtClean="0">
                <a:solidFill>
                  <a:schemeClr val="tx1"/>
                </a:solidFill>
              </a:rPr>
              <a:t>Til eget brug</a:t>
            </a:r>
            <a:endParaRPr lang="da-DK" sz="1400" dirty="0">
              <a:solidFill>
                <a:schemeClr val="tx1"/>
              </a:solidFill>
            </a:endParaRPr>
          </a:p>
        </p:txBody>
      </p:sp>
      <p:sp>
        <p:nvSpPr>
          <p:cNvPr id="3" name="Retvinklet trekant 2">
            <a:hlinkClick r:id="rId2"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728315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Formålet / </a:t>
            </a:r>
            <a:r>
              <a:rPr lang="da-DK" dirty="0" smtClean="0"/>
              <a:t>Genren</a:t>
            </a:r>
            <a:endParaRPr lang="da-DK" dirty="0"/>
          </a:p>
        </p:txBody>
      </p:sp>
      <p:sp>
        <p:nvSpPr>
          <p:cNvPr id="4" name="Rektangel 3"/>
          <p:cNvSpPr/>
          <p:nvPr/>
        </p:nvSpPr>
        <p:spPr>
          <a:xfrm>
            <a:off x="1907704" y="177281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Fortællende</a:t>
            </a:r>
          </a:p>
          <a:p>
            <a:pPr algn="ctr"/>
            <a:r>
              <a:rPr lang="da-DK" dirty="0" smtClean="0">
                <a:solidFill>
                  <a:schemeClr val="tx1"/>
                </a:solidFill>
              </a:rPr>
              <a:t>genrer</a:t>
            </a:r>
            <a:endParaRPr lang="da-DK" dirty="0">
              <a:solidFill>
                <a:schemeClr val="tx1"/>
              </a:solidFill>
            </a:endParaRPr>
          </a:p>
        </p:txBody>
      </p:sp>
      <p:sp>
        <p:nvSpPr>
          <p:cNvPr id="5" name="Rektangel 4"/>
          <p:cNvSpPr/>
          <p:nvPr/>
        </p:nvSpPr>
        <p:spPr>
          <a:xfrm>
            <a:off x="4788024" y="177281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Beskrivende</a:t>
            </a:r>
          </a:p>
          <a:p>
            <a:pPr algn="ctr"/>
            <a:r>
              <a:rPr lang="da-DK" dirty="0" smtClean="0">
                <a:solidFill>
                  <a:schemeClr val="tx1"/>
                </a:solidFill>
              </a:rPr>
              <a:t>genrer</a:t>
            </a:r>
            <a:endParaRPr lang="da-DK" dirty="0">
              <a:solidFill>
                <a:schemeClr val="tx1"/>
              </a:solidFill>
            </a:endParaRPr>
          </a:p>
        </p:txBody>
      </p:sp>
      <p:sp>
        <p:nvSpPr>
          <p:cNvPr id="6" name="Rektangel 5"/>
          <p:cNvSpPr/>
          <p:nvPr/>
        </p:nvSpPr>
        <p:spPr>
          <a:xfrm>
            <a:off x="1907704" y="2924945"/>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Oplysende</a:t>
            </a:r>
          </a:p>
          <a:p>
            <a:pPr algn="ctr"/>
            <a:r>
              <a:rPr lang="da-DK" dirty="0" smtClean="0">
                <a:solidFill>
                  <a:schemeClr val="tx1"/>
                </a:solidFill>
              </a:rPr>
              <a:t>genrer</a:t>
            </a:r>
            <a:endParaRPr lang="da-DK" dirty="0">
              <a:solidFill>
                <a:schemeClr val="tx1"/>
              </a:solidFill>
            </a:endParaRPr>
          </a:p>
        </p:txBody>
      </p:sp>
      <p:sp>
        <p:nvSpPr>
          <p:cNvPr id="7" name="Rektangel 6"/>
          <p:cNvSpPr/>
          <p:nvPr/>
        </p:nvSpPr>
        <p:spPr>
          <a:xfrm>
            <a:off x="4788024" y="2917000"/>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Personlige</a:t>
            </a:r>
          </a:p>
          <a:p>
            <a:pPr algn="ctr"/>
            <a:r>
              <a:rPr lang="da-DK" dirty="0" smtClean="0">
                <a:solidFill>
                  <a:schemeClr val="tx1"/>
                </a:solidFill>
              </a:rPr>
              <a:t>genrer</a:t>
            </a:r>
            <a:endParaRPr lang="da-DK" dirty="0">
              <a:solidFill>
                <a:schemeClr val="tx1"/>
              </a:solidFill>
            </a:endParaRPr>
          </a:p>
        </p:txBody>
      </p:sp>
      <p:sp>
        <p:nvSpPr>
          <p:cNvPr id="8" name="Rektangel 7">
            <a:hlinkClick r:id="rId2" action="ppaction://hlinksldjump"/>
          </p:cNvPr>
          <p:cNvSpPr/>
          <p:nvPr/>
        </p:nvSpPr>
        <p:spPr>
          <a:xfrm>
            <a:off x="4788024" y="408463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Argumenterende</a:t>
            </a:r>
          </a:p>
          <a:p>
            <a:pPr algn="ctr"/>
            <a:r>
              <a:rPr lang="da-DK" dirty="0" smtClean="0">
                <a:solidFill>
                  <a:schemeClr val="tx1"/>
                </a:solidFill>
              </a:rPr>
              <a:t>genrer</a:t>
            </a:r>
            <a:endParaRPr lang="da-DK" dirty="0">
              <a:solidFill>
                <a:schemeClr val="tx1"/>
              </a:solidFill>
            </a:endParaRPr>
          </a:p>
        </p:txBody>
      </p:sp>
      <p:sp>
        <p:nvSpPr>
          <p:cNvPr id="9" name="Rektangel 8"/>
          <p:cNvSpPr/>
          <p:nvPr/>
        </p:nvSpPr>
        <p:spPr>
          <a:xfrm>
            <a:off x="1921322" y="408463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Fortolkende</a:t>
            </a:r>
          </a:p>
          <a:p>
            <a:pPr algn="ctr"/>
            <a:r>
              <a:rPr lang="da-DK" dirty="0" smtClean="0">
                <a:solidFill>
                  <a:schemeClr val="tx1"/>
                </a:solidFill>
              </a:rPr>
              <a:t>genrer</a:t>
            </a:r>
            <a:endParaRPr lang="da-DK" dirty="0">
              <a:solidFill>
                <a:schemeClr val="tx1"/>
              </a:solidFill>
            </a:endParaRPr>
          </a:p>
        </p:txBody>
      </p:sp>
      <p:sp>
        <p:nvSpPr>
          <p:cNvPr id="10" name="Retvinklet trekant 9">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206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Teknisk ↔</a:t>
            </a:r>
            <a:r>
              <a:rPr lang="da-DK" dirty="0" smtClean="0">
                <a:hlinkClick r:id="rId2" action="ppaction://hlinksldjump"/>
              </a:rPr>
              <a:t>Samfunds Udvikling</a:t>
            </a:r>
            <a:endParaRPr lang="da-DK" dirty="0">
              <a:hlinkClick r:id="rId2" action="ppaction://hlinksldjump"/>
            </a:endParaRPr>
          </a:p>
        </p:txBody>
      </p:sp>
      <p:sp>
        <p:nvSpPr>
          <p:cNvPr id="4" name="Retvinklet trekant 3">
            <a:hlinkClick r:id="rId2"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Rektangel 4">
            <a:hlinkClick r:id="rId3" action="ppaction://hlinksldjump"/>
          </p:cNvPr>
          <p:cNvSpPr/>
          <p:nvPr/>
        </p:nvSpPr>
        <p:spPr>
          <a:xfrm>
            <a:off x="1907704" y="1772816"/>
            <a:ext cx="2376264" cy="87497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Samfundsdreven teknologi udvikling</a:t>
            </a:r>
            <a:endParaRPr lang="da-DK" dirty="0">
              <a:solidFill>
                <a:schemeClr val="tx1"/>
              </a:solidFill>
            </a:endParaRPr>
          </a:p>
        </p:txBody>
      </p:sp>
      <p:sp>
        <p:nvSpPr>
          <p:cNvPr id="6" name="Rektangel 5">
            <a:hlinkClick r:id="rId4" action="ppaction://hlinksldjump"/>
          </p:cNvPr>
          <p:cNvSpPr/>
          <p:nvPr/>
        </p:nvSpPr>
        <p:spPr>
          <a:xfrm>
            <a:off x="4788024" y="1772816"/>
            <a:ext cx="2376264" cy="87497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Teknologidreven</a:t>
            </a:r>
            <a:r>
              <a:rPr lang="da-DK" sz="2000" dirty="0" smtClean="0">
                <a:solidFill>
                  <a:schemeClr val="tx1"/>
                </a:solidFill>
              </a:rPr>
              <a:t> </a:t>
            </a:r>
          </a:p>
          <a:p>
            <a:pPr algn="ctr"/>
            <a:r>
              <a:rPr lang="da-DK" dirty="0" smtClean="0">
                <a:solidFill>
                  <a:schemeClr val="tx1"/>
                </a:solidFill>
              </a:rPr>
              <a:t>samfundsudvikling</a:t>
            </a:r>
            <a:endParaRPr lang="da-DK" dirty="0">
              <a:solidFill>
                <a:schemeClr val="tx1"/>
              </a:solidFill>
            </a:endParaRPr>
          </a:p>
        </p:txBody>
      </p:sp>
      <p:sp>
        <p:nvSpPr>
          <p:cNvPr id="7" name="Rektangel 6">
            <a:hlinkClick r:id="rId5" action="ppaction://hlinksldjump"/>
          </p:cNvPr>
          <p:cNvSpPr/>
          <p:nvPr/>
        </p:nvSpPr>
        <p:spPr>
          <a:xfrm>
            <a:off x="1907704" y="3068960"/>
            <a:ext cx="5256584" cy="87497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Den interaktive teknologiudvikling</a:t>
            </a:r>
            <a:endParaRPr lang="da-DK" sz="1600" dirty="0">
              <a:solidFill>
                <a:schemeClr val="tx1"/>
              </a:solidFill>
            </a:endParaRPr>
          </a:p>
        </p:txBody>
      </p:sp>
      <p:sp>
        <p:nvSpPr>
          <p:cNvPr id="9" name="Rektangel 8">
            <a:hlinkClick r:id="rId6" action="ppaction://hlinksldjump"/>
          </p:cNvPr>
          <p:cNvSpPr/>
          <p:nvPr/>
        </p:nvSpPr>
        <p:spPr>
          <a:xfrm>
            <a:off x="3347864" y="4437112"/>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400" dirty="0">
              <a:solidFill>
                <a:schemeClr val="tx1"/>
              </a:solidFill>
            </a:endParaRPr>
          </a:p>
        </p:txBody>
      </p:sp>
    </p:spTree>
    <p:extLst>
      <p:ext uri="{BB962C8B-B14F-4D97-AF65-F5344CB8AC3E}">
        <p14:creationId xmlns:p14="http://schemas.microsoft.com/office/powerpoint/2010/main" val="38708750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a:t>Formidlende tekst</a:t>
            </a:r>
            <a:br>
              <a:rPr lang="da-DK" dirty="0"/>
            </a:br>
            <a:r>
              <a:rPr lang="da-DK" sz="3600" dirty="0" err="1"/>
              <a:t>Tekst</a:t>
            </a:r>
            <a:r>
              <a:rPr lang="da-DK" sz="3600" dirty="0"/>
              <a:t> der skal bruges af </a:t>
            </a:r>
            <a:r>
              <a:rPr lang="da-DK" sz="3600" dirty="0" smtClean="0"/>
              <a:t>andre</a:t>
            </a:r>
            <a:endParaRPr lang="da-DK" sz="3600" dirty="0"/>
          </a:p>
        </p:txBody>
      </p:sp>
      <p:sp>
        <p:nvSpPr>
          <p:cNvPr id="3" name="Retvinklet trekant 2">
            <a:hlinkClick r:id="rId2"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0386885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t>Personlig </a:t>
            </a:r>
            <a:r>
              <a:rPr lang="da-DK" dirty="0" smtClean="0"/>
              <a:t>tekst  </a:t>
            </a:r>
            <a:r>
              <a:rPr lang="da-DK" sz="3600" dirty="0" smtClean="0"/>
              <a:t>Til </a:t>
            </a:r>
            <a:r>
              <a:rPr lang="da-DK" sz="3600" dirty="0"/>
              <a:t>eget </a:t>
            </a:r>
            <a:r>
              <a:rPr lang="da-DK" sz="3600" dirty="0" smtClean="0"/>
              <a:t>brug</a:t>
            </a:r>
            <a:endParaRPr lang="da-DK" dirty="0"/>
          </a:p>
        </p:txBody>
      </p:sp>
      <p:sp>
        <p:nvSpPr>
          <p:cNvPr id="3" name="Pladsholder til indhold 2"/>
          <p:cNvSpPr>
            <a:spLocks noGrp="1"/>
          </p:cNvSpPr>
          <p:nvPr>
            <p:ph idx="1"/>
          </p:nvPr>
        </p:nvSpPr>
        <p:spPr/>
        <p:txBody>
          <a:bodyPr/>
          <a:lstStyle/>
          <a:p>
            <a:endParaRPr lang="da-DK"/>
          </a:p>
        </p:txBody>
      </p:sp>
      <p:sp>
        <p:nvSpPr>
          <p:cNvPr id="4" name="Retvinklet trekant 3">
            <a:hlinkClick r:id="rId2"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8011345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t>Tekst til struktur og </a:t>
            </a:r>
            <a:r>
              <a:rPr lang="da-DK" dirty="0" smtClean="0"/>
              <a:t>planlægning</a:t>
            </a:r>
            <a:endParaRPr lang="da-DK" dirty="0"/>
          </a:p>
        </p:txBody>
      </p:sp>
      <p:sp>
        <p:nvSpPr>
          <p:cNvPr id="3" name="Pladsholder til indhold 2"/>
          <p:cNvSpPr>
            <a:spLocks noGrp="1"/>
          </p:cNvSpPr>
          <p:nvPr>
            <p:ph idx="1"/>
          </p:nvPr>
        </p:nvSpPr>
        <p:spPr/>
        <p:txBody>
          <a:bodyPr/>
          <a:lstStyle/>
          <a:p>
            <a:endParaRPr lang="da-DK" dirty="0"/>
          </a:p>
        </p:txBody>
      </p:sp>
      <p:sp>
        <p:nvSpPr>
          <p:cNvPr id="4" name="Retvinklet trekant 3">
            <a:hlinkClick r:id="rId2"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106568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Tekst til innovativ tænkning</a:t>
            </a:r>
            <a:endParaRPr lang="da-DK" sz="4000" dirty="0"/>
          </a:p>
        </p:txBody>
      </p:sp>
      <p:sp>
        <p:nvSpPr>
          <p:cNvPr id="3" name="Pladsholder til indhold 2"/>
          <p:cNvSpPr>
            <a:spLocks noGrp="1"/>
          </p:cNvSpPr>
          <p:nvPr>
            <p:ph idx="1"/>
          </p:nvPr>
        </p:nvSpPr>
        <p:spPr/>
        <p:txBody>
          <a:bodyPr/>
          <a:lstStyle/>
          <a:p>
            <a:endParaRPr lang="da-DK"/>
          </a:p>
        </p:txBody>
      </p:sp>
      <p:sp>
        <p:nvSpPr>
          <p:cNvPr id="4" name="Retvinklet trekant 3">
            <a:hlinkClick r:id="rId2"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6562428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Fag og genre</a:t>
            </a:r>
            <a:endParaRPr lang="da-DK" sz="4000" dirty="0"/>
          </a:p>
        </p:txBody>
      </p:sp>
      <p:sp>
        <p:nvSpPr>
          <p:cNvPr id="3" name="Pladsholder til indhold 2"/>
          <p:cNvSpPr>
            <a:spLocks noGrp="1"/>
          </p:cNvSpPr>
          <p:nvPr>
            <p:ph idx="1"/>
          </p:nvPr>
        </p:nvSpPr>
        <p:spPr/>
        <p:txBody>
          <a:bodyPr/>
          <a:lstStyle/>
          <a:p>
            <a:endParaRPr lang="da-DK"/>
          </a:p>
        </p:txBody>
      </p:sp>
      <p:sp>
        <p:nvSpPr>
          <p:cNvPr id="4" name="Retvinklet trekant 3">
            <a:hlinkClick r:id="rId2"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219360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38138"/>
          </a:xfrm>
        </p:spPr>
        <p:txBody>
          <a:bodyPr>
            <a:normAutofit fontScale="90000"/>
          </a:bodyPr>
          <a:lstStyle/>
          <a:p>
            <a:r>
              <a:rPr lang="da-DK" dirty="0" smtClean="0">
                <a:solidFill>
                  <a:schemeClr val="tx1"/>
                </a:solidFill>
                <a:hlinkClick r:id="rId2" action="ppaction://hlinksldjump"/>
              </a:rPr>
              <a:t>Arbejde og</a:t>
            </a:r>
            <a:br>
              <a:rPr lang="da-DK" dirty="0" smtClean="0">
                <a:solidFill>
                  <a:schemeClr val="tx1"/>
                </a:solidFill>
                <a:hlinkClick r:id="rId2" action="ppaction://hlinksldjump"/>
              </a:rPr>
            </a:br>
            <a:r>
              <a:rPr lang="da-DK" dirty="0" smtClean="0">
                <a:solidFill>
                  <a:schemeClr val="tx1"/>
                </a:solidFill>
                <a:hlinkClick r:id="rId2" action="ppaction://hlinksldjump"/>
              </a:rPr>
              <a:t>samarbejdsformer</a:t>
            </a:r>
            <a:endParaRPr lang="da-DK" dirty="0">
              <a:hlinkClick r:id="rId2" action="ppaction://hlinksldjump"/>
            </a:endParaRPr>
          </a:p>
        </p:txBody>
      </p:sp>
      <p:sp>
        <p:nvSpPr>
          <p:cNvPr id="4" name="Rektangel 3">
            <a:hlinkClick r:id="rId3" action="ppaction://hlinksldjump"/>
          </p:cNvPr>
          <p:cNvSpPr/>
          <p:nvPr/>
        </p:nvSpPr>
        <p:spPr>
          <a:xfrm>
            <a:off x="3347864" y="1804070"/>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Blooms taksonomi</a:t>
            </a:r>
            <a:endParaRPr lang="da-DK" sz="1600" dirty="0">
              <a:solidFill>
                <a:schemeClr val="tx1"/>
              </a:solidFill>
            </a:endParaRPr>
          </a:p>
        </p:txBody>
      </p:sp>
      <p:sp>
        <p:nvSpPr>
          <p:cNvPr id="5" name="Rektangel 4">
            <a:hlinkClick r:id="rId4" action="ppaction://hlinksldjump"/>
          </p:cNvPr>
          <p:cNvSpPr/>
          <p:nvPr/>
        </p:nvSpPr>
        <p:spPr>
          <a:xfrm>
            <a:off x="611560" y="1804069"/>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Kolbs læringscirkel</a:t>
            </a:r>
            <a:endParaRPr lang="da-DK" sz="1600" dirty="0">
              <a:solidFill>
                <a:schemeClr val="tx1"/>
              </a:solidFill>
            </a:endParaRPr>
          </a:p>
        </p:txBody>
      </p:sp>
      <p:sp>
        <p:nvSpPr>
          <p:cNvPr id="7" name="Rektangel 6">
            <a:hlinkClick r:id="rId5" action="ppaction://hlinksldjump"/>
          </p:cNvPr>
          <p:cNvSpPr/>
          <p:nvPr/>
        </p:nvSpPr>
        <p:spPr>
          <a:xfrm>
            <a:off x="1907704" y="2924945"/>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Planlægning </a:t>
            </a:r>
            <a:endParaRPr lang="da-DK" sz="1600" dirty="0">
              <a:solidFill>
                <a:schemeClr val="tx1"/>
              </a:solidFill>
            </a:endParaRPr>
          </a:p>
        </p:txBody>
      </p:sp>
      <p:sp>
        <p:nvSpPr>
          <p:cNvPr id="8" name="Rektangel 7">
            <a:hlinkClick r:id="rId6" action="ppaction://hlinksldjump"/>
          </p:cNvPr>
          <p:cNvSpPr/>
          <p:nvPr/>
        </p:nvSpPr>
        <p:spPr>
          <a:xfrm>
            <a:off x="4788024" y="2917000"/>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At holde </a:t>
            </a:r>
          </a:p>
          <a:p>
            <a:pPr algn="ctr"/>
            <a:r>
              <a:rPr lang="da-DK" dirty="0" smtClean="0">
                <a:solidFill>
                  <a:schemeClr val="tx1"/>
                </a:solidFill>
              </a:rPr>
              <a:t>sig selv i gang</a:t>
            </a:r>
            <a:endParaRPr lang="da-DK" sz="1600" dirty="0">
              <a:solidFill>
                <a:schemeClr val="tx1"/>
              </a:solidFill>
            </a:endParaRPr>
          </a:p>
        </p:txBody>
      </p:sp>
      <p:sp>
        <p:nvSpPr>
          <p:cNvPr id="9" name="Rektangel 8">
            <a:hlinkClick r:id="rId7" action="ppaction://hlinksldjump"/>
          </p:cNvPr>
          <p:cNvSpPr/>
          <p:nvPr/>
        </p:nvSpPr>
        <p:spPr>
          <a:xfrm>
            <a:off x="4788024" y="4084636"/>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Bidrag til </a:t>
            </a:r>
          </a:p>
          <a:p>
            <a:pPr algn="ctr"/>
            <a:r>
              <a:rPr lang="da-DK" sz="1400" dirty="0" smtClean="0">
                <a:solidFill>
                  <a:schemeClr val="tx1"/>
                </a:solidFill>
              </a:rPr>
              <a:t>Klassediskussioner</a:t>
            </a:r>
            <a:endParaRPr lang="da-DK" sz="1400" dirty="0">
              <a:solidFill>
                <a:schemeClr val="tx1"/>
              </a:solidFill>
            </a:endParaRPr>
          </a:p>
        </p:txBody>
      </p:sp>
      <p:sp>
        <p:nvSpPr>
          <p:cNvPr id="10" name="Rektangel 9">
            <a:hlinkClick r:id="rId8" action="ppaction://hlinksldjump"/>
          </p:cNvPr>
          <p:cNvSpPr/>
          <p:nvPr/>
        </p:nvSpPr>
        <p:spPr>
          <a:xfrm>
            <a:off x="1921322" y="4084636"/>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Bidrag til </a:t>
            </a:r>
          </a:p>
          <a:p>
            <a:pPr algn="ctr"/>
            <a:r>
              <a:rPr lang="da-DK" sz="1400" dirty="0" smtClean="0">
                <a:solidFill>
                  <a:schemeClr val="tx1"/>
                </a:solidFill>
              </a:rPr>
              <a:t>gruppearbejde</a:t>
            </a:r>
            <a:endParaRPr lang="da-DK" sz="1400" dirty="0">
              <a:solidFill>
                <a:schemeClr val="tx1"/>
              </a:solidFill>
            </a:endParaRPr>
          </a:p>
        </p:txBody>
      </p:sp>
      <p:sp>
        <p:nvSpPr>
          <p:cNvPr id="11" name="Rektangel 10">
            <a:hlinkClick r:id="rId9" action="ppaction://hlinksldjump"/>
          </p:cNvPr>
          <p:cNvSpPr/>
          <p:nvPr/>
        </p:nvSpPr>
        <p:spPr>
          <a:xfrm>
            <a:off x="1921322" y="5229200"/>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Grupperoller</a:t>
            </a:r>
            <a:endParaRPr lang="da-DK" sz="1400" dirty="0">
              <a:solidFill>
                <a:schemeClr val="tx1"/>
              </a:solidFill>
            </a:endParaRPr>
          </a:p>
        </p:txBody>
      </p:sp>
      <p:sp>
        <p:nvSpPr>
          <p:cNvPr id="12" name="Retvinklet trekant 11">
            <a:hlinkClick r:id="rId2"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Rektangel 12">
            <a:hlinkClick r:id="rId3" action="ppaction://hlinksldjump"/>
          </p:cNvPr>
          <p:cNvSpPr/>
          <p:nvPr/>
        </p:nvSpPr>
        <p:spPr>
          <a:xfrm>
            <a:off x="6084168" y="1804070"/>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Den </a:t>
            </a:r>
            <a:r>
              <a:rPr lang="da-DK" dirty="0" err="1" smtClean="0">
                <a:solidFill>
                  <a:schemeClr val="tx1"/>
                </a:solidFill>
              </a:rPr>
              <a:t>Hermaneutiske</a:t>
            </a:r>
            <a:r>
              <a:rPr lang="da-DK" dirty="0" smtClean="0">
                <a:solidFill>
                  <a:schemeClr val="tx1"/>
                </a:solidFill>
              </a:rPr>
              <a:t> spiral</a:t>
            </a:r>
            <a:endParaRPr lang="da-DK" sz="1600" dirty="0">
              <a:solidFill>
                <a:schemeClr val="tx1"/>
              </a:solidFill>
            </a:endParaRPr>
          </a:p>
        </p:txBody>
      </p:sp>
    </p:spTree>
    <p:extLst>
      <p:ext uri="{BB962C8B-B14F-4D97-AF65-F5344CB8AC3E}">
        <p14:creationId xmlns:p14="http://schemas.microsoft.com/office/powerpoint/2010/main" val="38469414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solidFill>
                  <a:schemeClr val="tx1"/>
                </a:solidFill>
                <a:hlinkClick r:id="rId2" action="ppaction://hlinksldjump"/>
              </a:rPr>
              <a:t>Blooms taksonomi</a:t>
            </a:r>
            <a:endParaRPr lang="da-DK" dirty="0">
              <a:hlinkClick r:id="rId2" action="ppaction://hlinksldjump"/>
            </a:endParaRPr>
          </a:p>
        </p:txBody>
      </p:sp>
      <p:sp>
        <p:nvSpPr>
          <p:cNvPr id="4" name="Rektangel 3"/>
          <p:cNvSpPr/>
          <p:nvPr/>
        </p:nvSpPr>
        <p:spPr>
          <a:xfrm>
            <a:off x="1236597" y="5000412"/>
            <a:ext cx="5806703" cy="4320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tx1"/>
                </a:solidFill>
              </a:rPr>
              <a:t>Viden</a:t>
            </a:r>
            <a:endParaRPr lang="da-DK" dirty="0">
              <a:solidFill>
                <a:schemeClr val="tx1"/>
              </a:solidFill>
            </a:endParaRPr>
          </a:p>
        </p:txBody>
      </p:sp>
      <p:sp>
        <p:nvSpPr>
          <p:cNvPr id="6" name="Rektangel 5"/>
          <p:cNvSpPr/>
          <p:nvPr/>
        </p:nvSpPr>
        <p:spPr>
          <a:xfrm>
            <a:off x="2123729" y="4561601"/>
            <a:ext cx="4919572" cy="4320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tx1"/>
                </a:solidFill>
              </a:rPr>
              <a:t>Forståelse</a:t>
            </a:r>
            <a:endParaRPr lang="da-DK" dirty="0">
              <a:solidFill>
                <a:schemeClr val="tx1"/>
              </a:solidFill>
            </a:endParaRPr>
          </a:p>
        </p:txBody>
      </p:sp>
      <p:sp>
        <p:nvSpPr>
          <p:cNvPr id="7" name="Rektangel 6"/>
          <p:cNvSpPr/>
          <p:nvPr/>
        </p:nvSpPr>
        <p:spPr>
          <a:xfrm>
            <a:off x="2987825" y="4129553"/>
            <a:ext cx="4055476" cy="4320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tx1"/>
                </a:solidFill>
              </a:rPr>
              <a:t>Anvendelse</a:t>
            </a:r>
            <a:endParaRPr lang="da-DK" dirty="0">
              <a:solidFill>
                <a:schemeClr val="tx1"/>
              </a:solidFill>
            </a:endParaRPr>
          </a:p>
        </p:txBody>
      </p:sp>
      <p:sp>
        <p:nvSpPr>
          <p:cNvPr id="8" name="Rektangel 7"/>
          <p:cNvSpPr/>
          <p:nvPr/>
        </p:nvSpPr>
        <p:spPr>
          <a:xfrm>
            <a:off x="3923929" y="3697505"/>
            <a:ext cx="3119372" cy="4320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tx1"/>
                </a:solidFill>
              </a:rPr>
              <a:t>Analyse</a:t>
            </a:r>
            <a:endParaRPr lang="da-DK" dirty="0">
              <a:solidFill>
                <a:schemeClr val="tx1"/>
              </a:solidFill>
            </a:endParaRPr>
          </a:p>
        </p:txBody>
      </p:sp>
      <p:sp>
        <p:nvSpPr>
          <p:cNvPr id="9" name="Rektangel 8"/>
          <p:cNvSpPr/>
          <p:nvPr/>
        </p:nvSpPr>
        <p:spPr>
          <a:xfrm>
            <a:off x="5015564" y="3265457"/>
            <a:ext cx="2027738" cy="4320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tx1"/>
                </a:solidFill>
              </a:rPr>
              <a:t>Syntese</a:t>
            </a:r>
            <a:endParaRPr lang="da-DK" dirty="0">
              <a:solidFill>
                <a:schemeClr val="tx1"/>
              </a:solidFill>
            </a:endParaRPr>
          </a:p>
        </p:txBody>
      </p:sp>
      <p:sp>
        <p:nvSpPr>
          <p:cNvPr id="10" name="Rektangel 9"/>
          <p:cNvSpPr/>
          <p:nvPr/>
        </p:nvSpPr>
        <p:spPr>
          <a:xfrm>
            <a:off x="5940152" y="2833409"/>
            <a:ext cx="1103149" cy="4320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Vurdering</a:t>
            </a:r>
            <a:endParaRPr lang="da-DK" dirty="0">
              <a:solidFill>
                <a:schemeClr val="tx1"/>
              </a:solidFill>
            </a:endParaRPr>
          </a:p>
        </p:txBody>
      </p:sp>
      <p:sp>
        <p:nvSpPr>
          <p:cNvPr id="5" name="Tekstboks 4"/>
          <p:cNvSpPr txBox="1"/>
          <p:nvPr/>
        </p:nvSpPr>
        <p:spPr>
          <a:xfrm>
            <a:off x="1233650" y="5646904"/>
            <a:ext cx="736740" cy="369332"/>
          </a:xfrm>
          <a:prstGeom prst="rect">
            <a:avLst/>
          </a:prstGeom>
          <a:noFill/>
        </p:spPr>
        <p:txBody>
          <a:bodyPr wrap="none" rtlCol="0">
            <a:spAutoFit/>
          </a:bodyPr>
          <a:lstStyle/>
          <a:p>
            <a:r>
              <a:rPr lang="da-DK" dirty="0"/>
              <a:t>K</a:t>
            </a:r>
            <a:r>
              <a:rPr lang="da-DK" dirty="0" smtClean="0"/>
              <a:t>endt</a:t>
            </a:r>
            <a:endParaRPr lang="da-DK" dirty="0"/>
          </a:p>
        </p:txBody>
      </p:sp>
      <p:sp>
        <p:nvSpPr>
          <p:cNvPr id="12" name="Tekstboks 11"/>
          <p:cNvSpPr txBox="1"/>
          <p:nvPr/>
        </p:nvSpPr>
        <p:spPr>
          <a:xfrm>
            <a:off x="303145" y="4541948"/>
            <a:ext cx="817853" cy="369332"/>
          </a:xfrm>
          <a:prstGeom prst="rect">
            <a:avLst/>
          </a:prstGeom>
          <a:noFill/>
        </p:spPr>
        <p:txBody>
          <a:bodyPr wrap="none" rtlCol="0">
            <a:spAutoFit/>
          </a:bodyPr>
          <a:lstStyle/>
          <a:p>
            <a:r>
              <a:rPr lang="da-DK" dirty="0" smtClean="0"/>
              <a:t>Simple</a:t>
            </a:r>
            <a:endParaRPr lang="da-DK" dirty="0"/>
          </a:p>
        </p:txBody>
      </p:sp>
      <p:sp>
        <p:nvSpPr>
          <p:cNvPr id="13" name="Tekstboks 12"/>
          <p:cNvSpPr txBox="1"/>
          <p:nvPr/>
        </p:nvSpPr>
        <p:spPr>
          <a:xfrm>
            <a:off x="320445" y="2464077"/>
            <a:ext cx="1204304" cy="369332"/>
          </a:xfrm>
          <a:prstGeom prst="rect">
            <a:avLst/>
          </a:prstGeom>
          <a:noFill/>
        </p:spPr>
        <p:txBody>
          <a:bodyPr wrap="none" rtlCol="0">
            <a:spAutoFit/>
          </a:bodyPr>
          <a:lstStyle/>
          <a:p>
            <a:r>
              <a:rPr lang="da-DK" dirty="0" smtClean="0"/>
              <a:t>Komplekse</a:t>
            </a:r>
            <a:endParaRPr lang="da-DK" dirty="0"/>
          </a:p>
        </p:txBody>
      </p:sp>
      <p:sp>
        <p:nvSpPr>
          <p:cNvPr id="14" name="Tekstboks 13"/>
          <p:cNvSpPr txBox="1"/>
          <p:nvPr/>
        </p:nvSpPr>
        <p:spPr>
          <a:xfrm>
            <a:off x="7070218" y="5646904"/>
            <a:ext cx="864917" cy="369332"/>
          </a:xfrm>
          <a:prstGeom prst="rect">
            <a:avLst/>
          </a:prstGeom>
          <a:noFill/>
        </p:spPr>
        <p:txBody>
          <a:bodyPr wrap="none" rtlCol="0">
            <a:spAutoFit/>
          </a:bodyPr>
          <a:lstStyle/>
          <a:p>
            <a:pPr algn="r"/>
            <a:r>
              <a:rPr lang="da-DK" dirty="0" smtClean="0"/>
              <a:t>Ukendt</a:t>
            </a:r>
            <a:endParaRPr lang="da-DK" dirty="0"/>
          </a:p>
        </p:txBody>
      </p:sp>
      <p:cxnSp>
        <p:nvCxnSpPr>
          <p:cNvPr id="15" name="Lige pilforbindelse 14"/>
          <p:cNvCxnSpPr/>
          <p:nvPr/>
        </p:nvCxnSpPr>
        <p:spPr>
          <a:xfrm flipV="1">
            <a:off x="1120998" y="2833409"/>
            <a:ext cx="0" cy="256769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Lige pilforbindelse 17"/>
          <p:cNvCxnSpPr/>
          <p:nvPr/>
        </p:nvCxnSpPr>
        <p:spPr>
          <a:xfrm>
            <a:off x="1273398" y="5646904"/>
            <a:ext cx="6661737"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1" name="Højre klammeparentes 20"/>
          <p:cNvSpPr/>
          <p:nvPr/>
        </p:nvSpPr>
        <p:spPr>
          <a:xfrm>
            <a:off x="7164288" y="4129553"/>
            <a:ext cx="237265" cy="1302907"/>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22" name="Tekstboks 21"/>
          <p:cNvSpPr txBox="1"/>
          <p:nvPr/>
        </p:nvSpPr>
        <p:spPr>
          <a:xfrm>
            <a:off x="7494637" y="4345577"/>
            <a:ext cx="1327928" cy="923330"/>
          </a:xfrm>
          <a:prstGeom prst="rect">
            <a:avLst/>
          </a:prstGeom>
          <a:noFill/>
        </p:spPr>
        <p:txBody>
          <a:bodyPr wrap="none" rtlCol="0">
            <a:spAutoFit/>
          </a:bodyPr>
          <a:lstStyle/>
          <a:p>
            <a:r>
              <a:rPr lang="da-DK" dirty="0" smtClean="0"/>
              <a:t>Simple </a:t>
            </a:r>
          </a:p>
          <a:p>
            <a:r>
              <a:rPr lang="da-DK" dirty="0" smtClean="0"/>
              <a:t>konkrete </a:t>
            </a:r>
          </a:p>
          <a:p>
            <a:r>
              <a:rPr lang="da-DK" dirty="0" smtClean="0"/>
              <a:t>anvendelser</a:t>
            </a:r>
            <a:endParaRPr lang="da-DK" dirty="0"/>
          </a:p>
        </p:txBody>
      </p:sp>
      <p:sp>
        <p:nvSpPr>
          <p:cNvPr id="24" name="Højre klammeparentes 23"/>
          <p:cNvSpPr/>
          <p:nvPr/>
        </p:nvSpPr>
        <p:spPr>
          <a:xfrm>
            <a:off x="7164287" y="2833409"/>
            <a:ext cx="237265" cy="1302907"/>
          </a:xfrm>
          <a:prstGeom prst="righ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26" name="Tekstboks 25"/>
          <p:cNvSpPr txBox="1"/>
          <p:nvPr/>
        </p:nvSpPr>
        <p:spPr>
          <a:xfrm>
            <a:off x="7494637" y="2990199"/>
            <a:ext cx="1635063" cy="923330"/>
          </a:xfrm>
          <a:prstGeom prst="rect">
            <a:avLst/>
          </a:prstGeom>
          <a:noFill/>
        </p:spPr>
        <p:txBody>
          <a:bodyPr wrap="none" rtlCol="0">
            <a:spAutoFit/>
          </a:bodyPr>
          <a:lstStyle/>
          <a:p>
            <a:r>
              <a:rPr lang="da-DK" dirty="0" smtClean="0"/>
              <a:t>Komplekse</a:t>
            </a:r>
          </a:p>
          <a:p>
            <a:r>
              <a:rPr lang="da-DK" dirty="0"/>
              <a:t>t</a:t>
            </a:r>
            <a:r>
              <a:rPr lang="da-DK" dirty="0" smtClean="0"/>
              <a:t>eoretiske </a:t>
            </a:r>
          </a:p>
          <a:p>
            <a:r>
              <a:rPr lang="da-DK" dirty="0" smtClean="0"/>
              <a:t>sammenhænge</a:t>
            </a:r>
            <a:endParaRPr lang="da-DK" dirty="0"/>
          </a:p>
        </p:txBody>
      </p:sp>
      <p:sp>
        <p:nvSpPr>
          <p:cNvPr id="19" name="Retvinklet trekant 18">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0023178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Den </a:t>
            </a:r>
            <a:r>
              <a:rPr lang="da-DK" dirty="0" err="1">
                <a:hlinkClick r:id="rId2" action="ppaction://hlinksldjump"/>
              </a:rPr>
              <a:t>Hermaneutiske</a:t>
            </a:r>
            <a:r>
              <a:rPr lang="da-DK" dirty="0">
                <a:hlinkClick r:id="rId2" action="ppaction://hlinksldjump"/>
              </a:rPr>
              <a:t> </a:t>
            </a:r>
            <a:r>
              <a:rPr lang="da-DK" dirty="0" smtClean="0">
                <a:hlinkClick r:id="rId2" action="ppaction://hlinksldjump"/>
              </a:rPr>
              <a:t>spiral</a:t>
            </a:r>
            <a:endParaRPr lang="da-DK" dirty="0">
              <a:hlinkClick r:id="rId2" action="ppaction://hlinksldjump"/>
            </a:endParaRPr>
          </a:p>
        </p:txBody>
      </p:sp>
    </p:spTree>
    <p:extLst>
      <p:ext uri="{BB962C8B-B14F-4D97-AF65-F5344CB8AC3E}">
        <p14:creationId xmlns:p14="http://schemas.microsoft.com/office/powerpoint/2010/main" val="1876977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solidFill>
                  <a:schemeClr val="tx1"/>
                </a:solidFill>
                <a:hlinkClick r:id="rId2" action="ppaction://hlinksldjump"/>
              </a:rPr>
              <a:t>Bidrag til gruppearbejde</a:t>
            </a:r>
            <a:endParaRPr lang="da-DK" dirty="0">
              <a:hlinkClick r:id="rId2" action="ppaction://hlinksldjump"/>
            </a:endParaRPr>
          </a:p>
        </p:txBody>
      </p:sp>
      <p:sp>
        <p:nvSpPr>
          <p:cNvPr id="4" name="Rektangel 3">
            <a:hlinkClick r:id="rId3" action="ppaction://hlinksldjump"/>
          </p:cNvPr>
          <p:cNvSpPr/>
          <p:nvPr/>
        </p:nvSpPr>
        <p:spPr>
          <a:xfrm>
            <a:off x="4790309" y="1772815"/>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Kende / Respekterer</a:t>
            </a:r>
          </a:p>
          <a:p>
            <a:pPr algn="ctr"/>
            <a:r>
              <a:rPr lang="da-DK" dirty="0" smtClean="0">
                <a:solidFill>
                  <a:schemeClr val="tx1"/>
                </a:solidFill>
              </a:rPr>
              <a:t> gruppens planlægning</a:t>
            </a:r>
            <a:endParaRPr lang="da-DK" sz="1600" dirty="0">
              <a:solidFill>
                <a:schemeClr val="tx1"/>
              </a:solidFill>
            </a:endParaRPr>
          </a:p>
        </p:txBody>
      </p:sp>
      <p:sp>
        <p:nvSpPr>
          <p:cNvPr id="5" name="Rektangel 4">
            <a:hlinkClick r:id="rId4" action="ppaction://hlinksldjump"/>
          </p:cNvPr>
          <p:cNvSpPr/>
          <p:nvPr/>
        </p:nvSpPr>
        <p:spPr>
          <a:xfrm>
            <a:off x="4788024" y="2924944"/>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Kende / Respekterer</a:t>
            </a:r>
          </a:p>
          <a:p>
            <a:pPr algn="ctr"/>
            <a:r>
              <a:rPr lang="da-DK" sz="1600" dirty="0" smtClean="0">
                <a:solidFill>
                  <a:schemeClr val="tx1"/>
                </a:solidFill>
              </a:rPr>
              <a:t>Egne opgaver i gruppen</a:t>
            </a:r>
            <a:endParaRPr lang="da-DK" sz="1400" dirty="0">
              <a:solidFill>
                <a:schemeClr val="tx1"/>
              </a:solidFill>
            </a:endParaRPr>
          </a:p>
        </p:txBody>
      </p:sp>
      <p:sp>
        <p:nvSpPr>
          <p:cNvPr id="6" name="Rektangel 5">
            <a:hlinkClick r:id="rId5" action="ppaction://hlinksldjump"/>
          </p:cNvPr>
          <p:cNvSpPr/>
          <p:nvPr/>
        </p:nvSpPr>
        <p:spPr>
          <a:xfrm>
            <a:off x="1907704" y="2924945"/>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Være forberedt til dagens arbejde </a:t>
            </a:r>
            <a:endParaRPr lang="da-DK" sz="1600" dirty="0">
              <a:solidFill>
                <a:schemeClr val="tx1"/>
              </a:solidFill>
            </a:endParaRPr>
          </a:p>
        </p:txBody>
      </p:sp>
      <p:sp>
        <p:nvSpPr>
          <p:cNvPr id="7" name="Rektangel 6">
            <a:hlinkClick r:id="rId6" action="ppaction://hlinksldjump"/>
          </p:cNvPr>
          <p:cNvSpPr/>
          <p:nvPr/>
        </p:nvSpPr>
        <p:spPr>
          <a:xfrm>
            <a:off x="1931582" y="4084635"/>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Holde fokus på gruppens bedste </a:t>
            </a:r>
            <a:endParaRPr lang="da-DK" sz="1600" dirty="0">
              <a:solidFill>
                <a:schemeClr val="tx1"/>
              </a:solidFill>
            </a:endParaRPr>
          </a:p>
        </p:txBody>
      </p:sp>
      <p:sp>
        <p:nvSpPr>
          <p:cNvPr id="8" name="Rektangel 7">
            <a:hlinkClick r:id="rId5" action="ppaction://hlinksldjump"/>
          </p:cNvPr>
          <p:cNvSpPr/>
          <p:nvPr/>
        </p:nvSpPr>
        <p:spPr>
          <a:xfrm>
            <a:off x="1907704" y="1772814"/>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Medvirke til en plan der løser opgaven</a:t>
            </a:r>
            <a:endParaRPr lang="da-DK" sz="1400" dirty="0">
              <a:solidFill>
                <a:schemeClr val="tx1"/>
              </a:solidFill>
            </a:endParaRPr>
          </a:p>
        </p:txBody>
      </p:sp>
      <p:sp>
        <p:nvSpPr>
          <p:cNvPr id="9" name="Rektangel 8"/>
          <p:cNvSpPr/>
          <p:nvPr/>
        </p:nvSpPr>
        <p:spPr>
          <a:xfrm>
            <a:off x="4788024" y="4084635"/>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Holde en positiv arbejdsånd i gruppen</a:t>
            </a:r>
          </a:p>
        </p:txBody>
      </p:sp>
      <p:sp>
        <p:nvSpPr>
          <p:cNvPr id="10" name="Retvinklet trekant 9">
            <a:hlinkClick r:id="rId7"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4850409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67544" y="116632"/>
            <a:ext cx="8229600" cy="1143000"/>
          </a:xfrm>
        </p:spPr>
        <p:txBody>
          <a:bodyPr/>
          <a:lstStyle/>
          <a:p>
            <a:r>
              <a:rPr lang="da-DK" dirty="0" smtClean="0">
                <a:hlinkClick r:id="rId2" action="ppaction://hlinksldjump"/>
              </a:rPr>
              <a:t>Kolbs læringscirkel</a:t>
            </a:r>
            <a:endParaRPr lang="da-DK" dirty="0">
              <a:hlinkClick r:id="rId2" action="ppaction://hlinksldjump"/>
            </a:endParaRPr>
          </a:p>
        </p:txBody>
      </p:sp>
      <p:sp>
        <p:nvSpPr>
          <p:cNvPr id="4" name="Ellipse 3"/>
          <p:cNvSpPr/>
          <p:nvPr/>
        </p:nvSpPr>
        <p:spPr>
          <a:xfrm>
            <a:off x="1979712" y="1412776"/>
            <a:ext cx="5040000" cy="50400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cxnSp>
        <p:nvCxnSpPr>
          <p:cNvPr id="6" name="Lige pilforbindelse 5"/>
          <p:cNvCxnSpPr/>
          <p:nvPr/>
        </p:nvCxnSpPr>
        <p:spPr>
          <a:xfrm flipV="1">
            <a:off x="2312836" y="1952836"/>
            <a:ext cx="349188" cy="3960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9" name="Tekstboks 8"/>
          <p:cNvSpPr txBox="1"/>
          <p:nvPr/>
        </p:nvSpPr>
        <p:spPr>
          <a:xfrm>
            <a:off x="3944468" y="1089610"/>
            <a:ext cx="1080120" cy="646331"/>
          </a:xfrm>
          <a:prstGeom prst="rect">
            <a:avLst/>
          </a:prstGeom>
          <a:solidFill>
            <a:schemeClr val="accent1">
              <a:lumMod val="40000"/>
              <a:lumOff val="60000"/>
            </a:schemeClr>
          </a:solidFill>
        </p:spPr>
        <p:txBody>
          <a:bodyPr wrap="square" rtlCol="0">
            <a:spAutoFit/>
          </a:bodyPr>
          <a:lstStyle/>
          <a:p>
            <a:pPr algn="ctr"/>
            <a:r>
              <a:rPr lang="da-DK" dirty="0" smtClean="0"/>
              <a:t>Konkret oplevelse</a:t>
            </a:r>
            <a:endParaRPr lang="da-DK" dirty="0"/>
          </a:p>
        </p:txBody>
      </p:sp>
      <p:sp>
        <p:nvSpPr>
          <p:cNvPr id="11" name="Tekstboks 10"/>
          <p:cNvSpPr txBox="1"/>
          <p:nvPr/>
        </p:nvSpPr>
        <p:spPr>
          <a:xfrm>
            <a:off x="6300192" y="3609610"/>
            <a:ext cx="1440160" cy="646331"/>
          </a:xfrm>
          <a:prstGeom prst="rect">
            <a:avLst/>
          </a:prstGeom>
          <a:solidFill>
            <a:schemeClr val="accent1">
              <a:lumMod val="40000"/>
              <a:lumOff val="60000"/>
            </a:schemeClr>
          </a:solidFill>
        </p:spPr>
        <p:txBody>
          <a:bodyPr wrap="square" rtlCol="0">
            <a:spAutoFit/>
          </a:bodyPr>
          <a:lstStyle/>
          <a:p>
            <a:pPr algn="ctr"/>
            <a:r>
              <a:rPr lang="da-DK" dirty="0" smtClean="0"/>
              <a:t>Observation Refleksion </a:t>
            </a:r>
            <a:endParaRPr lang="da-DK" dirty="0"/>
          </a:p>
        </p:txBody>
      </p:sp>
      <p:sp>
        <p:nvSpPr>
          <p:cNvPr id="12" name="Tekstboks 11"/>
          <p:cNvSpPr txBox="1"/>
          <p:nvPr/>
        </p:nvSpPr>
        <p:spPr>
          <a:xfrm>
            <a:off x="3527604" y="5935348"/>
            <a:ext cx="1944216" cy="646331"/>
          </a:xfrm>
          <a:prstGeom prst="rect">
            <a:avLst/>
          </a:prstGeom>
          <a:solidFill>
            <a:schemeClr val="accent1">
              <a:lumMod val="40000"/>
              <a:lumOff val="60000"/>
            </a:schemeClr>
          </a:solidFill>
        </p:spPr>
        <p:txBody>
          <a:bodyPr wrap="square" rtlCol="0">
            <a:spAutoFit/>
          </a:bodyPr>
          <a:lstStyle/>
          <a:p>
            <a:pPr algn="ctr"/>
            <a:r>
              <a:rPr lang="da-DK" dirty="0" smtClean="0"/>
              <a:t>Abstrakt </a:t>
            </a:r>
          </a:p>
          <a:p>
            <a:pPr algn="ctr"/>
            <a:r>
              <a:rPr lang="da-DK" dirty="0" err="1" smtClean="0"/>
              <a:t>Begrebsliggørelse</a:t>
            </a:r>
            <a:endParaRPr lang="da-DK" dirty="0"/>
          </a:p>
        </p:txBody>
      </p:sp>
      <p:sp>
        <p:nvSpPr>
          <p:cNvPr id="13" name="Tekstboks 12"/>
          <p:cNvSpPr txBox="1"/>
          <p:nvPr/>
        </p:nvSpPr>
        <p:spPr>
          <a:xfrm>
            <a:off x="851248" y="3609610"/>
            <a:ext cx="1944216" cy="646331"/>
          </a:xfrm>
          <a:prstGeom prst="rect">
            <a:avLst/>
          </a:prstGeom>
          <a:solidFill>
            <a:schemeClr val="accent1">
              <a:lumMod val="40000"/>
              <a:lumOff val="60000"/>
            </a:schemeClr>
          </a:solidFill>
        </p:spPr>
        <p:txBody>
          <a:bodyPr wrap="square" rtlCol="0">
            <a:spAutoFit/>
          </a:bodyPr>
          <a:lstStyle/>
          <a:p>
            <a:pPr algn="ctr"/>
            <a:r>
              <a:rPr lang="da-DK" dirty="0" smtClean="0"/>
              <a:t>Aktiv </a:t>
            </a:r>
          </a:p>
          <a:p>
            <a:pPr algn="ctr"/>
            <a:r>
              <a:rPr lang="da-DK" dirty="0" err="1" smtClean="0"/>
              <a:t>Experimenteren</a:t>
            </a:r>
            <a:endParaRPr lang="da-DK" dirty="0"/>
          </a:p>
        </p:txBody>
      </p:sp>
      <p:cxnSp>
        <p:nvCxnSpPr>
          <p:cNvPr id="15" name="Lige pilforbindelse 14"/>
          <p:cNvCxnSpPr/>
          <p:nvPr/>
        </p:nvCxnSpPr>
        <p:spPr>
          <a:xfrm>
            <a:off x="6228184" y="1850141"/>
            <a:ext cx="360040" cy="42673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Lige pilforbindelse 17"/>
          <p:cNvCxnSpPr/>
          <p:nvPr/>
        </p:nvCxnSpPr>
        <p:spPr>
          <a:xfrm flipH="1">
            <a:off x="6516216" y="5286493"/>
            <a:ext cx="285099" cy="42673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Lige pilforbindelse 19"/>
          <p:cNvCxnSpPr/>
          <p:nvPr/>
        </p:nvCxnSpPr>
        <p:spPr>
          <a:xfrm flipH="1" flipV="1">
            <a:off x="2123728" y="5286493"/>
            <a:ext cx="363703" cy="43548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2" name="Lige pilforbindelse 21"/>
          <p:cNvCxnSpPr>
            <a:stCxn id="9" idx="2"/>
            <a:endCxn id="12" idx="0"/>
          </p:cNvCxnSpPr>
          <p:nvPr/>
        </p:nvCxnSpPr>
        <p:spPr>
          <a:xfrm>
            <a:off x="4484528" y="1735941"/>
            <a:ext cx="15184" cy="4199407"/>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Lige pilforbindelse 24"/>
          <p:cNvCxnSpPr>
            <a:endCxn id="11" idx="1"/>
          </p:cNvCxnSpPr>
          <p:nvPr/>
        </p:nvCxnSpPr>
        <p:spPr>
          <a:xfrm>
            <a:off x="2487430" y="3932776"/>
            <a:ext cx="3812762" cy="0"/>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sp>
        <p:nvSpPr>
          <p:cNvPr id="14" name="Retvinklet trekant 1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160961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Den interaktive </a:t>
            </a:r>
            <a:r>
              <a:rPr lang="da-DK" dirty="0" smtClean="0">
                <a:hlinkClick r:id="rId2" action="ppaction://hlinksldjump"/>
              </a:rPr>
              <a:t>teknologiudvikling</a:t>
            </a:r>
            <a:endParaRPr lang="da-DK" dirty="0">
              <a:hlinkClick r:id="rId2" action="ppaction://hlinksldjump"/>
            </a:endParaRPr>
          </a:p>
        </p:txBody>
      </p:sp>
      <p:sp>
        <p:nvSpPr>
          <p:cNvPr id="4" name="Rektangel 3">
            <a:hlinkClick r:id="rId3" action="ppaction://hlinksldjump"/>
          </p:cNvPr>
          <p:cNvSpPr/>
          <p:nvPr/>
        </p:nvSpPr>
        <p:spPr>
          <a:xfrm>
            <a:off x="1115616" y="1556792"/>
            <a:ext cx="6912768" cy="432048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a-DK" dirty="0" smtClean="0">
                <a:solidFill>
                  <a:schemeClr val="tx1"/>
                </a:solidFill>
              </a:rPr>
              <a:t>Når Samfundet og Teknologien spiller sammen om, at drive udviklingen. </a:t>
            </a:r>
          </a:p>
          <a:p>
            <a:endParaRPr lang="da-DK" dirty="0">
              <a:solidFill>
                <a:schemeClr val="tx1"/>
              </a:solidFill>
            </a:endParaRPr>
          </a:p>
          <a:p>
            <a:r>
              <a:rPr lang="da-DK" dirty="0" smtClean="0">
                <a:solidFill>
                  <a:schemeClr val="tx1"/>
                </a:solidFill>
              </a:rPr>
              <a:t>Samfundet skal være parat til nye muligheder, og give muligheder: Uddannelse, Økonomi, erhvervsmæssig frihed til at skabe, og åben lovgivning for anvendelse af den nye teknologi.</a:t>
            </a:r>
          </a:p>
          <a:p>
            <a:endParaRPr lang="da-DK" dirty="0">
              <a:solidFill>
                <a:schemeClr val="tx1"/>
              </a:solidFill>
            </a:endParaRPr>
          </a:p>
          <a:p>
            <a:r>
              <a:rPr lang="da-DK" dirty="0" smtClean="0">
                <a:solidFill>
                  <a:schemeClr val="tx1"/>
                </a:solidFill>
              </a:rPr>
              <a:t>Front virksomhederne skal være parat til at skabe nyt, og følge de muligheder der skabes, for anvendelse af ny tekn</a:t>
            </a:r>
            <a:r>
              <a:rPr lang="da-DK" dirty="0" smtClean="0">
                <a:solidFill>
                  <a:schemeClr val="tx1"/>
                </a:solidFill>
              </a:rPr>
              <a:t>ologi.</a:t>
            </a:r>
          </a:p>
          <a:p>
            <a:r>
              <a:rPr lang="da-DK" dirty="0" smtClean="0">
                <a:solidFill>
                  <a:schemeClr val="tx1"/>
                </a:solidFill>
              </a:rPr>
              <a:t>Der skal bruges vildt mange penge i udviklingsafdelingen</a:t>
            </a:r>
            <a:r>
              <a:rPr lang="da-DK" dirty="0" smtClean="0">
                <a:solidFill>
                  <a:schemeClr val="tx1"/>
                </a:solidFill>
              </a:rPr>
              <a:t>: undersøgelse af nye materialer og processer, investeres i nye produktionsfasiliteter og beskyttelse af avanceret teknik. </a:t>
            </a:r>
          </a:p>
          <a:p>
            <a:endParaRPr lang="da-DK" dirty="0" smtClean="0">
              <a:solidFill>
                <a:schemeClr val="tx1"/>
              </a:solidFill>
            </a:endParaRPr>
          </a:p>
          <a:p>
            <a:r>
              <a:rPr lang="da-DK" dirty="0" smtClean="0">
                <a:solidFill>
                  <a:schemeClr val="tx1"/>
                </a:solidFill>
              </a:rPr>
              <a:t>Der er mange kopister, virksomheder der kopiere andres produkter og ridder med på bølgen, de undersøger hvad samfundet vil have, og arbejder på at lave det billigere end front virksomhederne</a:t>
            </a:r>
            <a:endParaRPr lang="da-DK" dirty="0">
              <a:solidFill>
                <a:schemeClr val="tx1"/>
              </a:solidFill>
            </a:endParaRPr>
          </a:p>
          <a:p>
            <a:endParaRPr lang="da-DK" dirty="0">
              <a:solidFill>
                <a:schemeClr val="tx1"/>
              </a:solidFill>
            </a:endParaRPr>
          </a:p>
        </p:txBody>
      </p:sp>
      <p:sp>
        <p:nvSpPr>
          <p:cNvPr id="5" name="Retvinklet trekant 4">
            <a:hlinkClick r:id="rId4"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0218106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hlinkClick r:id="rId2" action="ppaction://hlinksldjump"/>
              </a:rPr>
              <a:t>Grupperoller</a:t>
            </a:r>
            <a:endParaRPr lang="da-DK" dirty="0">
              <a:hlinkClick r:id="rId2" action="ppaction://hlinksldjump"/>
            </a:endParaRPr>
          </a:p>
        </p:txBody>
      </p:sp>
      <p:sp>
        <p:nvSpPr>
          <p:cNvPr id="4" name="Rektangel 3"/>
          <p:cNvSpPr/>
          <p:nvPr/>
        </p:nvSpPr>
        <p:spPr>
          <a:xfrm>
            <a:off x="550077" y="1977963"/>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Formålet</a:t>
            </a:r>
          </a:p>
          <a:p>
            <a:pPr algn="ctr"/>
            <a:r>
              <a:rPr lang="da-DK" dirty="0">
                <a:solidFill>
                  <a:schemeClr val="tx1"/>
                </a:solidFill>
              </a:rPr>
              <a:t>Gruppens dynamik</a:t>
            </a:r>
            <a:endParaRPr lang="da-DK" sz="1400" dirty="0">
              <a:solidFill>
                <a:schemeClr val="tx1"/>
              </a:solidFill>
            </a:endParaRPr>
          </a:p>
        </p:txBody>
      </p:sp>
      <p:sp>
        <p:nvSpPr>
          <p:cNvPr id="5" name="Rektangel 4"/>
          <p:cNvSpPr/>
          <p:nvPr/>
        </p:nvSpPr>
        <p:spPr>
          <a:xfrm>
            <a:off x="3315170" y="1977963"/>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En person flere roller</a:t>
            </a:r>
            <a:endParaRPr lang="da-DK" dirty="0">
              <a:solidFill>
                <a:schemeClr val="tx1"/>
              </a:solidFill>
            </a:endParaRPr>
          </a:p>
        </p:txBody>
      </p:sp>
      <p:sp>
        <p:nvSpPr>
          <p:cNvPr id="6" name="Rektangel 5"/>
          <p:cNvSpPr/>
          <p:nvPr/>
        </p:nvSpPr>
        <p:spPr>
          <a:xfrm>
            <a:off x="6123482" y="1988840"/>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Grov forenkling</a:t>
            </a:r>
            <a:endParaRPr lang="da-DK" sz="1400" dirty="0">
              <a:solidFill>
                <a:schemeClr val="tx1"/>
              </a:solidFill>
            </a:endParaRPr>
          </a:p>
        </p:txBody>
      </p:sp>
      <p:sp>
        <p:nvSpPr>
          <p:cNvPr id="7" name="Rektangel 6"/>
          <p:cNvSpPr/>
          <p:nvPr/>
        </p:nvSpPr>
        <p:spPr>
          <a:xfrm>
            <a:off x="1792782" y="3131973"/>
            <a:ext cx="2376264" cy="325123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2400" u="sng" dirty="0" smtClean="0">
                <a:solidFill>
                  <a:schemeClr val="tx1"/>
                </a:solidFill>
              </a:rPr>
              <a:t>BELBIN</a:t>
            </a:r>
          </a:p>
          <a:p>
            <a:pPr algn="ctr"/>
            <a:endParaRPr lang="da-DK" sz="1400" dirty="0" smtClean="0">
              <a:solidFill>
                <a:schemeClr val="tx1"/>
              </a:solidFill>
            </a:endParaRPr>
          </a:p>
          <a:p>
            <a:pPr algn="ctr"/>
            <a:r>
              <a:rPr lang="da-DK" dirty="0" smtClean="0">
                <a:solidFill>
                  <a:schemeClr val="tx1"/>
                </a:solidFill>
              </a:rPr>
              <a:t>Ide </a:t>
            </a:r>
            <a:r>
              <a:rPr lang="da-DK" dirty="0">
                <a:solidFill>
                  <a:schemeClr val="tx1"/>
                </a:solidFill>
              </a:rPr>
              <a:t>mand</a:t>
            </a:r>
          </a:p>
          <a:p>
            <a:pPr algn="ctr"/>
            <a:r>
              <a:rPr lang="da-DK" dirty="0">
                <a:solidFill>
                  <a:schemeClr val="tx1"/>
                </a:solidFill>
              </a:rPr>
              <a:t>Analysator</a:t>
            </a:r>
          </a:p>
          <a:p>
            <a:pPr algn="ctr"/>
            <a:r>
              <a:rPr lang="da-DK" dirty="0">
                <a:solidFill>
                  <a:schemeClr val="tx1"/>
                </a:solidFill>
              </a:rPr>
              <a:t> Specialist / fagmand</a:t>
            </a:r>
            <a:endParaRPr lang="da-DK" sz="1400" dirty="0">
              <a:solidFill>
                <a:schemeClr val="tx1"/>
              </a:solidFill>
            </a:endParaRPr>
          </a:p>
          <a:p>
            <a:pPr algn="ctr"/>
            <a:r>
              <a:rPr lang="da-DK" dirty="0" smtClean="0">
                <a:solidFill>
                  <a:schemeClr val="tx1"/>
                </a:solidFill>
              </a:rPr>
              <a:t>Opstarter</a:t>
            </a:r>
          </a:p>
          <a:p>
            <a:pPr algn="ctr"/>
            <a:r>
              <a:rPr lang="da-DK" dirty="0" smtClean="0">
                <a:solidFill>
                  <a:schemeClr val="tx1"/>
                </a:solidFill>
              </a:rPr>
              <a:t>Afslutter</a:t>
            </a:r>
            <a:endParaRPr lang="da-DK" sz="1600" dirty="0">
              <a:solidFill>
                <a:schemeClr val="tx1"/>
              </a:solidFill>
            </a:endParaRPr>
          </a:p>
          <a:p>
            <a:pPr algn="ctr"/>
            <a:r>
              <a:rPr lang="da-DK" dirty="0">
                <a:solidFill>
                  <a:schemeClr val="tx1"/>
                </a:solidFill>
              </a:rPr>
              <a:t>Organisator</a:t>
            </a:r>
          </a:p>
          <a:p>
            <a:pPr algn="ctr"/>
            <a:r>
              <a:rPr lang="da-DK" dirty="0" smtClean="0">
                <a:solidFill>
                  <a:schemeClr val="tx1"/>
                </a:solidFill>
              </a:rPr>
              <a:t>Koordinator </a:t>
            </a:r>
          </a:p>
          <a:p>
            <a:pPr algn="ctr"/>
            <a:r>
              <a:rPr lang="da-DK" dirty="0">
                <a:solidFill>
                  <a:schemeClr val="tx1"/>
                </a:solidFill>
              </a:rPr>
              <a:t>Kontaktskaber</a:t>
            </a:r>
          </a:p>
          <a:p>
            <a:pPr algn="ctr"/>
            <a:r>
              <a:rPr lang="da-DK" dirty="0" smtClean="0">
                <a:solidFill>
                  <a:schemeClr val="tx1"/>
                </a:solidFill>
              </a:rPr>
              <a:t>Formidler</a:t>
            </a:r>
            <a:endParaRPr lang="da-DK" sz="1400" dirty="0">
              <a:solidFill>
                <a:schemeClr val="tx1"/>
              </a:solidFill>
            </a:endParaRPr>
          </a:p>
        </p:txBody>
      </p:sp>
      <p:sp>
        <p:nvSpPr>
          <p:cNvPr id="9" name="Rektangel 8"/>
          <p:cNvSpPr/>
          <p:nvPr/>
        </p:nvSpPr>
        <p:spPr>
          <a:xfrm>
            <a:off x="4716016" y="3144960"/>
            <a:ext cx="2376264" cy="324035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2400" u="sng" dirty="0" smtClean="0">
                <a:solidFill>
                  <a:schemeClr val="tx1"/>
                </a:solidFill>
              </a:rPr>
              <a:t>PAEI</a:t>
            </a:r>
          </a:p>
          <a:p>
            <a:pPr algn="ctr"/>
            <a:endParaRPr lang="da-DK" sz="1400" dirty="0">
              <a:solidFill>
                <a:schemeClr val="tx1"/>
              </a:solidFill>
            </a:endParaRPr>
          </a:p>
          <a:p>
            <a:pPr algn="ctr"/>
            <a:r>
              <a:rPr lang="da-DK" dirty="0" smtClean="0">
                <a:solidFill>
                  <a:schemeClr val="tx1"/>
                </a:solidFill>
              </a:rPr>
              <a:t>Producent</a:t>
            </a:r>
          </a:p>
          <a:p>
            <a:pPr algn="ctr"/>
            <a:r>
              <a:rPr lang="da-DK" dirty="0" smtClean="0">
                <a:solidFill>
                  <a:schemeClr val="tx1"/>
                </a:solidFill>
              </a:rPr>
              <a:t>Administrator</a:t>
            </a:r>
          </a:p>
          <a:p>
            <a:pPr algn="ctr"/>
            <a:r>
              <a:rPr lang="da-DK" dirty="0" smtClean="0">
                <a:solidFill>
                  <a:schemeClr val="tx1"/>
                </a:solidFill>
              </a:rPr>
              <a:t>Entreprenør</a:t>
            </a:r>
          </a:p>
          <a:p>
            <a:pPr algn="ctr"/>
            <a:r>
              <a:rPr lang="da-DK" dirty="0" err="1" smtClean="0">
                <a:solidFill>
                  <a:schemeClr val="tx1"/>
                </a:solidFill>
              </a:rPr>
              <a:t>Integrator</a:t>
            </a:r>
            <a:endParaRPr lang="da-DK" dirty="0">
              <a:solidFill>
                <a:schemeClr val="tx1"/>
              </a:solidFill>
            </a:endParaRPr>
          </a:p>
          <a:p>
            <a:pPr algn="ctr"/>
            <a:endParaRPr lang="da-DK" sz="2000" u="sng" dirty="0">
              <a:solidFill>
                <a:schemeClr val="tx1"/>
              </a:solidFill>
            </a:endParaRPr>
          </a:p>
        </p:txBody>
      </p:sp>
      <p:sp>
        <p:nvSpPr>
          <p:cNvPr id="8" name="Retvinklet trekant 7">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2532717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hlinkClick r:id="rId2" action="ppaction://hlinksldjump"/>
              </a:rPr>
              <a:t>Belbin</a:t>
            </a:r>
            <a:endParaRPr lang="da-DK" dirty="0">
              <a:hlinkClick r:id="rId2" action="ppaction://hlinksldjump"/>
            </a:endParaRPr>
          </a:p>
        </p:txBody>
      </p:sp>
      <p:sp>
        <p:nvSpPr>
          <p:cNvPr id="5" name="Rektangel 4"/>
          <p:cNvSpPr/>
          <p:nvPr/>
        </p:nvSpPr>
        <p:spPr>
          <a:xfrm>
            <a:off x="755576" y="1340769"/>
            <a:ext cx="7632848" cy="151216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err="1" smtClean="0">
                <a:solidFill>
                  <a:schemeClr val="tx1"/>
                </a:solidFill>
              </a:rPr>
              <a:t>Belbin</a:t>
            </a:r>
            <a:r>
              <a:rPr lang="da-DK" dirty="0" smtClean="0">
                <a:solidFill>
                  <a:schemeClr val="tx1"/>
                </a:solidFill>
              </a:rPr>
              <a:t> er en personlighedstest, man skal betale for at få.</a:t>
            </a:r>
          </a:p>
          <a:p>
            <a:r>
              <a:rPr lang="da-DK" sz="1400" dirty="0" smtClean="0">
                <a:solidFill>
                  <a:schemeClr val="tx1"/>
                </a:solidFill>
              </a:rPr>
              <a:t>Men i skole gruppesammenhæng, laver vi ofte nogle meget forenklede tests for, at vise hvilke roller i egner jer godt til. Nogle er f.eks. Meget bedre til at få ideer og starte på noget nyt, end de er til at følge en plan og blive færdige med opgaverne</a:t>
            </a:r>
            <a:endParaRPr lang="da-DK" sz="1400" dirty="0">
              <a:solidFill>
                <a:schemeClr val="tx1"/>
              </a:solidFill>
            </a:endParaRPr>
          </a:p>
        </p:txBody>
      </p:sp>
      <p:sp>
        <p:nvSpPr>
          <p:cNvPr id="7" name="Rektangel 6"/>
          <p:cNvSpPr/>
          <p:nvPr/>
        </p:nvSpPr>
        <p:spPr>
          <a:xfrm>
            <a:off x="755576" y="3131973"/>
            <a:ext cx="7632848" cy="3251236"/>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2400" u="sng" dirty="0" smtClean="0">
                <a:solidFill>
                  <a:schemeClr val="tx1"/>
                </a:solidFill>
              </a:rPr>
              <a:t>Gruppe Roller</a:t>
            </a:r>
          </a:p>
          <a:p>
            <a:pPr algn="ctr"/>
            <a:endParaRPr lang="da-DK" sz="1400" dirty="0" smtClean="0">
              <a:solidFill>
                <a:schemeClr val="tx1"/>
              </a:solidFill>
            </a:endParaRPr>
          </a:p>
          <a:p>
            <a:pPr>
              <a:tabLst>
                <a:tab pos="2333625" algn="l"/>
              </a:tabLst>
            </a:pPr>
            <a:r>
              <a:rPr lang="da-DK" dirty="0" smtClean="0">
                <a:solidFill>
                  <a:schemeClr val="tx1"/>
                </a:solidFill>
              </a:rPr>
              <a:t>Idemand	</a:t>
            </a:r>
            <a:r>
              <a:rPr lang="da-DK" sz="1400" dirty="0" smtClean="0">
                <a:solidFill>
                  <a:schemeClr val="tx1"/>
                </a:solidFill>
              </a:rPr>
              <a:t>Den der kommer med nye input, keder sig ved det kendte</a:t>
            </a:r>
            <a:endParaRPr lang="da-DK" sz="1400" dirty="0">
              <a:solidFill>
                <a:schemeClr val="tx1"/>
              </a:solidFill>
            </a:endParaRPr>
          </a:p>
          <a:p>
            <a:pPr>
              <a:tabLst>
                <a:tab pos="2333625" algn="l"/>
              </a:tabLst>
            </a:pPr>
            <a:r>
              <a:rPr lang="da-DK" dirty="0" smtClean="0">
                <a:solidFill>
                  <a:schemeClr val="tx1"/>
                </a:solidFill>
              </a:rPr>
              <a:t>Analysator	</a:t>
            </a:r>
            <a:r>
              <a:rPr lang="da-DK" sz="1400" dirty="0" smtClean="0">
                <a:solidFill>
                  <a:schemeClr val="tx1"/>
                </a:solidFill>
              </a:rPr>
              <a:t>Skaber analyser og sammenhæng </a:t>
            </a:r>
            <a:r>
              <a:rPr lang="da-DK" dirty="0" smtClean="0">
                <a:solidFill>
                  <a:schemeClr val="tx1"/>
                </a:solidFill>
              </a:rPr>
              <a:t>	</a:t>
            </a:r>
            <a:endParaRPr lang="da-DK" dirty="0">
              <a:solidFill>
                <a:schemeClr val="tx1"/>
              </a:solidFill>
            </a:endParaRPr>
          </a:p>
          <a:p>
            <a:pPr>
              <a:tabLst>
                <a:tab pos="2333625" algn="l"/>
              </a:tabLst>
            </a:pPr>
            <a:r>
              <a:rPr lang="da-DK" dirty="0" smtClean="0">
                <a:solidFill>
                  <a:schemeClr val="tx1"/>
                </a:solidFill>
              </a:rPr>
              <a:t>Specialist </a:t>
            </a:r>
            <a:r>
              <a:rPr lang="da-DK" dirty="0">
                <a:solidFill>
                  <a:schemeClr val="tx1"/>
                </a:solidFill>
              </a:rPr>
              <a:t>/ </a:t>
            </a:r>
            <a:r>
              <a:rPr lang="da-DK" dirty="0" smtClean="0">
                <a:solidFill>
                  <a:schemeClr val="tx1"/>
                </a:solidFill>
              </a:rPr>
              <a:t>fagmand	</a:t>
            </a:r>
            <a:r>
              <a:rPr lang="da-DK" dirty="0" err="1" smtClean="0">
                <a:solidFill>
                  <a:schemeClr val="tx1"/>
                </a:solidFill>
              </a:rPr>
              <a:t>Intressere</a:t>
            </a:r>
            <a:r>
              <a:rPr lang="da-DK" dirty="0" smtClean="0">
                <a:solidFill>
                  <a:schemeClr val="tx1"/>
                </a:solidFill>
              </a:rPr>
              <a:t> sig </a:t>
            </a:r>
            <a:r>
              <a:rPr lang="da-DK" smtClean="0">
                <a:solidFill>
                  <a:schemeClr val="tx1"/>
                </a:solidFill>
              </a:rPr>
              <a:t>kun for det </a:t>
            </a:r>
            <a:endParaRPr lang="da-DK" sz="1400" dirty="0">
              <a:solidFill>
                <a:schemeClr val="tx1"/>
              </a:solidFill>
            </a:endParaRPr>
          </a:p>
          <a:p>
            <a:pPr>
              <a:tabLst>
                <a:tab pos="2333625" algn="l"/>
              </a:tabLst>
            </a:pPr>
            <a:r>
              <a:rPr lang="da-DK" dirty="0" smtClean="0">
                <a:solidFill>
                  <a:schemeClr val="tx1"/>
                </a:solidFill>
              </a:rPr>
              <a:t>Opstarter</a:t>
            </a:r>
          </a:p>
          <a:p>
            <a:pPr>
              <a:tabLst>
                <a:tab pos="2333625" algn="l"/>
              </a:tabLst>
            </a:pPr>
            <a:r>
              <a:rPr lang="da-DK" dirty="0" smtClean="0">
                <a:solidFill>
                  <a:schemeClr val="tx1"/>
                </a:solidFill>
              </a:rPr>
              <a:t>Afslutter</a:t>
            </a:r>
            <a:endParaRPr lang="da-DK" sz="1600" dirty="0">
              <a:solidFill>
                <a:schemeClr val="tx1"/>
              </a:solidFill>
            </a:endParaRPr>
          </a:p>
          <a:p>
            <a:pPr>
              <a:tabLst>
                <a:tab pos="2333625" algn="l"/>
              </a:tabLst>
            </a:pPr>
            <a:r>
              <a:rPr lang="da-DK" dirty="0">
                <a:solidFill>
                  <a:schemeClr val="tx1"/>
                </a:solidFill>
              </a:rPr>
              <a:t>Organisator</a:t>
            </a:r>
          </a:p>
          <a:p>
            <a:pPr>
              <a:tabLst>
                <a:tab pos="2333625" algn="l"/>
              </a:tabLst>
            </a:pPr>
            <a:r>
              <a:rPr lang="da-DK" dirty="0" smtClean="0">
                <a:solidFill>
                  <a:schemeClr val="tx1"/>
                </a:solidFill>
              </a:rPr>
              <a:t>Koordinator </a:t>
            </a:r>
          </a:p>
          <a:p>
            <a:pPr>
              <a:tabLst>
                <a:tab pos="2333625" algn="l"/>
              </a:tabLst>
            </a:pPr>
            <a:r>
              <a:rPr lang="da-DK" dirty="0">
                <a:solidFill>
                  <a:schemeClr val="tx1"/>
                </a:solidFill>
              </a:rPr>
              <a:t>Kontaktskaber</a:t>
            </a:r>
          </a:p>
          <a:p>
            <a:pPr>
              <a:tabLst>
                <a:tab pos="2333625" algn="l"/>
              </a:tabLst>
            </a:pPr>
            <a:r>
              <a:rPr lang="da-DK" dirty="0" smtClean="0">
                <a:solidFill>
                  <a:schemeClr val="tx1"/>
                </a:solidFill>
              </a:rPr>
              <a:t>Formidler</a:t>
            </a:r>
            <a:endParaRPr lang="da-DK" sz="1400" dirty="0">
              <a:solidFill>
                <a:schemeClr val="tx1"/>
              </a:solidFill>
            </a:endParaRPr>
          </a:p>
        </p:txBody>
      </p:sp>
      <p:sp>
        <p:nvSpPr>
          <p:cNvPr id="8" name="Retvinklet trekant 7">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507723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endParaRPr lang="da-DK"/>
          </a:p>
        </p:txBody>
      </p:sp>
      <p:sp>
        <p:nvSpPr>
          <p:cNvPr id="4" name="Rektangel 3"/>
          <p:cNvSpPr/>
          <p:nvPr/>
        </p:nvSpPr>
        <p:spPr>
          <a:xfrm>
            <a:off x="4716016" y="3144960"/>
            <a:ext cx="2376264" cy="3240359"/>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2400" u="sng" dirty="0" smtClean="0">
                <a:solidFill>
                  <a:schemeClr val="tx1"/>
                </a:solidFill>
              </a:rPr>
              <a:t>PAEI</a:t>
            </a:r>
          </a:p>
          <a:p>
            <a:pPr algn="ctr"/>
            <a:endParaRPr lang="da-DK" sz="1400" dirty="0">
              <a:solidFill>
                <a:schemeClr val="tx1"/>
              </a:solidFill>
            </a:endParaRPr>
          </a:p>
          <a:p>
            <a:pPr algn="ctr"/>
            <a:r>
              <a:rPr lang="da-DK" dirty="0" smtClean="0">
                <a:solidFill>
                  <a:schemeClr val="tx1"/>
                </a:solidFill>
              </a:rPr>
              <a:t>Producent</a:t>
            </a:r>
          </a:p>
          <a:p>
            <a:pPr algn="ctr"/>
            <a:r>
              <a:rPr lang="da-DK" dirty="0" smtClean="0">
                <a:solidFill>
                  <a:schemeClr val="tx1"/>
                </a:solidFill>
              </a:rPr>
              <a:t>Administrator</a:t>
            </a:r>
          </a:p>
          <a:p>
            <a:pPr algn="ctr"/>
            <a:r>
              <a:rPr lang="da-DK" dirty="0" smtClean="0">
                <a:solidFill>
                  <a:schemeClr val="tx1"/>
                </a:solidFill>
              </a:rPr>
              <a:t>Entreprenør</a:t>
            </a:r>
          </a:p>
          <a:p>
            <a:pPr algn="ctr"/>
            <a:r>
              <a:rPr lang="da-DK" dirty="0" err="1" smtClean="0">
                <a:solidFill>
                  <a:schemeClr val="tx1"/>
                </a:solidFill>
              </a:rPr>
              <a:t>Integrator</a:t>
            </a:r>
            <a:endParaRPr lang="da-DK" dirty="0">
              <a:solidFill>
                <a:schemeClr val="tx1"/>
              </a:solidFill>
            </a:endParaRPr>
          </a:p>
          <a:p>
            <a:pPr algn="ctr"/>
            <a:endParaRPr lang="da-DK" sz="2000" u="sng" dirty="0">
              <a:solidFill>
                <a:schemeClr val="tx1"/>
              </a:solidFill>
            </a:endParaRPr>
          </a:p>
        </p:txBody>
      </p:sp>
    </p:spTree>
    <p:extLst>
      <p:ext uri="{BB962C8B-B14F-4D97-AF65-F5344CB8AC3E}">
        <p14:creationId xmlns:p14="http://schemas.microsoft.com/office/powerpoint/2010/main" val="2559187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hlinkClick r:id="rId2" action="ppaction://hlinksldjump"/>
              </a:rPr>
              <a:t>Grupperoller</a:t>
            </a:r>
            <a:endParaRPr lang="da-DK" dirty="0">
              <a:hlinkClick r:id="rId2" action="ppaction://hlinksldjump"/>
            </a:endParaRPr>
          </a:p>
        </p:txBody>
      </p:sp>
      <p:sp>
        <p:nvSpPr>
          <p:cNvPr id="4" name="Rektangel 3"/>
          <p:cNvSpPr/>
          <p:nvPr/>
        </p:nvSpPr>
        <p:spPr>
          <a:xfrm>
            <a:off x="550077" y="1977963"/>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Formålet</a:t>
            </a:r>
          </a:p>
          <a:p>
            <a:pPr algn="ctr"/>
            <a:r>
              <a:rPr lang="da-DK" dirty="0">
                <a:solidFill>
                  <a:schemeClr val="tx1"/>
                </a:solidFill>
              </a:rPr>
              <a:t>Gruppens dynamik</a:t>
            </a:r>
            <a:endParaRPr lang="da-DK" sz="1400" dirty="0">
              <a:solidFill>
                <a:schemeClr val="tx1"/>
              </a:solidFill>
            </a:endParaRPr>
          </a:p>
        </p:txBody>
      </p:sp>
      <p:sp>
        <p:nvSpPr>
          <p:cNvPr id="5" name="Rektangel 4"/>
          <p:cNvSpPr/>
          <p:nvPr/>
        </p:nvSpPr>
        <p:spPr>
          <a:xfrm>
            <a:off x="3315170" y="1977963"/>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En person flere roller</a:t>
            </a:r>
            <a:endParaRPr lang="da-DK" dirty="0">
              <a:solidFill>
                <a:schemeClr val="tx1"/>
              </a:solidFill>
            </a:endParaRPr>
          </a:p>
        </p:txBody>
      </p:sp>
      <p:sp>
        <p:nvSpPr>
          <p:cNvPr id="6" name="Rektangel 5"/>
          <p:cNvSpPr/>
          <p:nvPr/>
        </p:nvSpPr>
        <p:spPr>
          <a:xfrm>
            <a:off x="6123482" y="1988840"/>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Grov forenkling</a:t>
            </a:r>
            <a:endParaRPr lang="da-DK" sz="1400" dirty="0">
              <a:solidFill>
                <a:schemeClr val="tx1"/>
              </a:solidFill>
            </a:endParaRPr>
          </a:p>
        </p:txBody>
      </p:sp>
      <p:sp>
        <p:nvSpPr>
          <p:cNvPr id="7" name="Rektangel 6"/>
          <p:cNvSpPr/>
          <p:nvPr/>
        </p:nvSpPr>
        <p:spPr>
          <a:xfrm>
            <a:off x="1792782" y="3131973"/>
            <a:ext cx="2376264" cy="325123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2400" u="sng" dirty="0" smtClean="0">
                <a:solidFill>
                  <a:schemeClr val="tx1"/>
                </a:solidFill>
              </a:rPr>
              <a:t>BELBIN</a:t>
            </a:r>
          </a:p>
          <a:p>
            <a:pPr algn="ctr"/>
            <a:endParaRPr lang="da-DK" sz="1400" dirty="0" smtClean="0">
              <a:solidFill>
                <a:schemeClr val="tx1"/>
              </a:solidFill>
            </a:endParaRPr>
          </a:p>
          <a:p>
            <a:pPr algn="ctr"/>
            <a:r>
              <a:rPr lang="da-DK" dirty="0" smtClean="0">
                <a:solidFill>
                  <a:schemeClr val="tx1"/>
                </a:solidFill>
              </a:rPr>
              <a:t>Ide </a:t>
            </a:r>
            <a:r>
              <a:rPr lang="da-DK" dirty="0">
                <a:solidFill>
                  <a:schemeClr val="tx1"/>
                </a:solidFill>
              </a:rPr>
              <a:t>mand</a:t>
            </a:r>
          </a:p>
          <a:p>
            <a:pPr algn="ctr"/>
            <a:r>
              <a:rPr lang="da-DK" dirty="0">
                <a:solidFill>
                  <a:schemeClr val="tx1"/>
                </a:solidFill>
              </a:rPr>
              <a:t>Analysator</a:t>
            </a:r>
          </a:p>
          <a:p>
            <a:pPr algn="ctr"/>
            <a:r>
              <a:rPr lang="da-DK" dirty="0">
                <a:solidFill>
                  <a:schemeClr val="tx1"/>
                </a:solidFill>
              </a:rPr>
              <a:t> Specialist / fagmand</a:t>
            </a:r>
            <a:endParaRPr lang="da-DK" sz="1400" dirty="0">
              <a:solidFill>
                <a:schemeClr val="tx1"/>
              </a:solidFill>
            </a:endParaRPr>
          </a:p>
          <a:p>
            <a:pPr algn="ctr"/>
            <a:r>
              <a:rPr lang="da-DK" dirty="0" smtClean="0">
                <a:solidFill>
                  <a:schemeClr val="tx1"/>
                </a:solidFill>
              </a:rPr>
              <a:t>Opstarter</a:t>
            </a:r>
          </a:p>
          <a:p>
            <a:pPr algn="ctr"/>
            <a:r>
              <a:rPr lang="da-DK" dirty="0" smtClean="0">
                <a:solidFill>
                  <a:schemeClr val="tx1"/>
                </a:solidFill>
              </a:rPr>
              <a:t>Afslutter</a:t>
            </a:r>
            <a:endParaRPr lang="da-DK" sz="1600" dirty="0">
              <a:solidFill>
                <a:schemeClr val="tx1"/>
              </a:solidFill>
            </a:endParaRPr>
          </a:p>
          <a:p>
            <a:pPr algn="ctr"/>
            <a:r>
              <a:rPr lang="da-DK" dirty="0">
                <a:solidFill>
                  <a:schemeClr val="tx1"/>
                </a:solidFill>
              </a:rPr>
              <a:t>Organisator</a:t>
            </a:r>
          </a:p>
          <a:p>
            <a:pPr algn="ctr"/>
            <a:r>
              <a:rPr lang="da-DK" dirty="0" smtClean="0">
                <a:solidFill>
                  <a:schemeClr val="tx1"/>
                </a:solidFill>
              </a:rPr>
              <a:t>Koordinator </a:t>
            </a:r>
          </a:p>
          <a:p>
            <a:pPr algn="ctr"/>
            <a:r>
              <a:rPr lang="da-DK" dirty="0">
                <a:solidFill>
                  <a:schemeClr val="tx1"/>
                </a:solidFill>
              </a:rPr>
              <a:t>Kontaktskaber</a:t>
            </a:r>
          </a:p>
          <a:p>
            <a:pPr algn="ctr"/>
            <a:r>
              <a:rPr lang="da-DK" dirty="0" smtClean="0">
                <a:solidFill>
                  <a:schemeClr val="tx1"/>
                </a:solidFill>
              </a:rPr>
              <a:t>Formidler</a:t>
            </a:r>
            <a:endParaRPr lang="da-DK" sz="1400" dirty="0">
              <a:solidFill>
                <a:schemeClr val="tx1"/>
              </a:solidFill>
            </a:endParaRPr>
          </a:p>
        </p:txBody>
      </p:sp>
      <p:sp>
        <p:nvSpPr>
          <p:cNvPr id="9" name="Rektangel 8"/>
          <p:cNvSpPr/>
          <p:nvPr/>
        </p:nvSpPr>
        <p:spPr>
          <a:xfrm>
            <a:off x="4716016" y="3144960"/>
            <a:ext cx="2376264" cy="324035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da-DK" sz="2400" u="sng" dirty="0" smtClean="0">
                <a:solidFill>
                  <a:schemeClr val="tx1"/>
                </a:solidFill>
              </a:rPr>
              <a:t>PAEI</a:t>
            </a:r>
          </a:p>
          <a:p>
            <a:pPr algn="ctr"/>
            <a:endParaRPr lang="da-DK" sz="1400" dirty="0">
              <a:solidFill>
                <a:schemeClr val="tx1"/>
              </a:solidFill>
            </a:endParaRPr>
          </a:p>
          <a:p>
            <a:pPr algn="ctr"/>
            <a:r>
              <a:rPr lang="da-DK" dirty="0" smtClean="0">
                <a:solidFill>
                  <a:schemeClr val="tx1"/>
                </a:solidFill>
              </a:rPr>
              <a:t>Producent</a:t>
            </a:r>
          </a:p>
          <a:p>
            <a:pPr algn="ctr"/>
            <a:r>
              <a:rPr lang="da-DK" dirty="0" smtClean="0">
                <a:solidFill>
                  <a:schemeClr val="tx1"/>
                </a:solidFill>
              </a:rPr>
              <a:t>Administrator</a:t>
            </a:r>
          </a:p>
          <a:p>
            <a:pPr algn="ctr"/>
            <a:r>
              <a:rPr lang="da-DK" dirty="0" smtClean="0">
                <a:solidFill>
                  <a:schemeClr val="tx1"/>
                </a:solidFill>
              </a:rPr>
              <a:t>Entreprenør</a:t>
            </a:r>
          </a:p>
          <a:p>
            <a:pPr algn="ctr"/>
            <a:r>
              <a:rPr lang="da-DK" dirty="0" err="1" smtClean="0">
                <a:solidFill>
                  <a:schemeClr val="tx1"/>
                </a:solidFill>
              </a:rPr>
              <a:t>Integrator</a:t>
            </a:r>
            <a:endParaRPr lang="da-DK" dirty="0">
              <a:solidFill>
                <a:schemeClr val="tx1"/>
              </a:solidFill>
            </a:endParaRPr>
          </a:p>
          <a:p>
            <a:pPr algn="ctr"/>
            <a:endParaRPr lang="da-DK" sz="2000" u="sng" dirty="0">
              <a:solidFill>
                <a:schemeClr val="tx1"/>
              </a:solidFill>
            </a:endParaRPr>
          </a:p>
        </p:txBody>
      </p:sp>
      <p:sp>
        <p:nvSpPr>
          <p:cNvPr id="8" name="Retvinklet trekant 7">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507723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solidFill>
                  <a:schemeClr val="tx1"/>
                </a:solidFill>
                <a:hlinkClick r:id="rId2" action="ppaction://hlinksldjump"/>
              </a:rPr>
              <a:t>Planlægning </a:t>
            </a:r>
            <a:endParaRPr lang="da-DK" dirty="0">
              <a:hlinkClick r:id="rId2" action="ppaction://hlinksldjump"/>
            </a:endParaRPr>
          </a:p>
        </p:txBody>
      </p:sp>
      <p:sp>
        <p:nvSpPr>
          <p:cNvPr id="4" name="Rektangel 3">
            <a:hlinkClick r:id="rId3" action="ppaction://hlinksldjump"/>
          </p:cNvPr>
          <p:cNvSpPr/>
          <p:nvPr/>
        </p:nvSpPr>
        <p:spPr>
          <a:xfrm>
            <a:off x="1907704" y="2889166"/>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Milepæle</a:t>
            </a:r>
            <a:endParaRPr lang="da-DK" sz="1600" dirty="0">
              <a:solidFill>
                <a:schemeClr val="tx1"/>
              </a:solidFill>
            </a:endParaRPr>
          </a:p>
        </p:txBody>
      </p:sp>
      <p:sp>
        <p:nvSpPr>
          <p:cNvPr id="5" name="Rektangel 4">
            <a:hlinkClick r:id="rId4" action="ppaction://hlinksldjump"/>
          </p:cNvPr>
          <p:cNvSpPr/>
          <p:nvPr/>
        </p:nvSpPr>
        <p:spPr>
          <a:xfrm>
            <a:off x="4788024" y="2892605"/>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Gant kort</a:t>
            </a:r>
            <a:endParaRPr lang="da-DK" sz="1600" dirty="0">
              <a:solidFill>
                <a:schemeClr val="tx1"/>
              </a:solidFill>
            </a:endParaRPr>
          </a:p>
        </p:txBody>
      </p:sp>
      <p:sp>
        <p:nvSpPr>
          <p:cNvPr id="6" name="Rektangel 5"/>
          <p:cNvSpPr/>
          <p:nvPr/>
        </p:nvSpPr>
        <p:spPr>
          <a:xfrm>
            <a:off x="1906807" y="4084636"/>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Dagbog  </a:t>
            </a:r>
            <a:endParaRPr lang="da-DK" sz="1600" dirty="0">
              <a:solidFill>
                <a:schemeClr val="tx1"/>
              </a:solidFill>
            </a:endParaRPr>
          </a:p>
        </p:txBody>
      </p:sp>
      <p:sp>
        <p:nvSpPr>
          <p:cNvPr id="7" name="Rektangel 6">
            <a:hlinkClick r:id="rId5" action="ppaction://hlinksldjump"/>
          </p:cNvPr>
          <p:cNvSpPr/>
          <p:nvPr/>
        </p:nvSpPr>
        <p:spPr>
          <a:xfrm>
            <a:off x="4788024" y="1772815"/>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Prioritering af </a:t>
            </a:r>
          </a:p>
          <a:p>
            <a:pPr algn="ctr"/>
            <a:r>
              <a:rPr lang="da-DK" dirty="0" smtClean="0">
                <a:solidFill>
                  <a:schemeClr val="tx1"/>
                </a:solidFill>
              </a:rPr>
              <a:t>arbejdsopgaver</a:t>
            </a:r>
            <a:endParaRPr lang="da-DK" sz="1600" dirty="0">
              <a:solidFill>
                <a:schemeClr val="tx1"/>
              </a:solidFill>
            </a:endParaRPr>
          </a:p>
        </p:txBody>
      </p:sp>
      <p:sp>
        <p:nvSpPr>
          <p:cNvPr id="8" name="Rektangel 7"/>
          <p:cNvSpPr/>
          <p:nvPr/>
        </p:nvSpPr>
        <p:spPr>
          <a:xfrm>
            <a:off x="4788024" y="408463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Kommunikation med interessenter </a:t>
            </a:r>
            <a:endParaRPr lang="da-DK" sz="1400" dirty="0">
              <a:solidFill>
                <a:schemeClr val="tx1"/>
              </a:solidFill>
            </a:endParaRPr>
          </a:p>
        </p:txBody>
      </p:sp>
      <p:sp>
        <p:nvSpPr>
          <p:cNvPr id="9" name="Rektangel 8">
            <a:hlinkClick r:id="rId6" action="ppaction://hlinksldjump"/>
          </p:cNvPr>
          <p:cNvSpPr/>
          <p:nvPr/>
        </p:nvSpPr>
        <p:spPr>
          <a:xfrm>
            <a:off x="1911058" y="1772815"/>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Identifikation af arbejdsopgaver</a:t>
            </a:r>
            <a:endParaRPr lang="da-DK" sz="1400" dirty="0">
              <a:solidFill>
                <a:schemeClr val="tx1"/>
              </a:solidFill>
            </a:endParaRPr>
          </a:p>
        </p:txBody>
      </p:sp>
      <p:sp>
        <p:nvSpPr>
          <p:cNvPr id="10" name="Retvinklet trekant 9">
            <a:hlinkClick r:id="rId7"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9673734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Identifikation af </a:t>
            </a:r>
            <a:r>
              <a:rPr lang="da-DK" dirty="0" smtClean="0">
                <a:hlinkClick r:id="rId2" action="ppaction://hlinksldjump"/>
              </a:rPr>
              <a:t>arbejdsopgaver</a:t>
            </a:r>
            <a:endParaRPr lang="da-DK" dirty="0">
              <a:hlinkClick r:id="rId2" action="ppaction://hlinksldjump"/>
            </a:endParaRPr>
          </a:p>
        </p:txBody>
      </p:sp>
      <p:sp>
        <p:nvSpPr>
          <p:cNvPr id="4" name="Rektangel 3">
            <a:hlinkClick r:id="rId3" action="ppaction://hlinksldjump"/>
          </p:cNvPr>
          <p:cNvSpPr/>
          <p:nvPr/>
        </p:nvSpPr>
        <p:spPr>
          <a:xfrm>
            <a:off x="1907704" y="2889166"/>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Neddeling af </a:t>
            </a:r>
            <a:r>
              <a:rPr lang="da-DK" dirty="0" smtClean="0">
                <a:solidFill>
                  <a:schemeClr val="tx1"/>
                </a:solidFill>
              </a:rPr>
              <a:t>projektet</a:t>
            </a:r>
          </a:p>
          <a:p>
            <a:pPr algn="ctr"/>
            <a:r>
              <a:rPr lang="da-DK" sz="1400" dirty="0" smtClean="0">
                <a:solidFill>
                  <a:schemeClr val="tx1"/>
                </a:solidFill>
              </a:rPr>
              <a:t>( I opgaver )</a:t>
            </a:r>
            <a:endParaRPr lang="da-DK" sz="1400" dirty="0">
              <a:solidFill>
                <a:schemeClr val="tx1"/>
              </a:solidFill>
            </a:endParaRPr>
          </a:p>
        </p:txBody>
      </p:sp>
      <p:sp>
        <p:nvSpPr>
          <p:cNvPr id="5" name="Rektangel 4">
            <a:hlinkClick r:id="rId4" action="ppaction://hlinksldjump"/>
          </p:cNvPr>
          <p:cNvSpPr/>
          <p:nvPr/>
        </p:nvSpPr>
        <p:spPr>
          <a:xfrm>
            <a:off x="4788024" y="2892605"/>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Neddeling af </a:t>
            </a:r>
            <a:r>
              <a:rPr lang="da-DK" dirty="0" smtClean="0">
                <a:solidFill>
                  <a:schemeClr val="tx1"/>
                </a:solidFill>
              </a:rPr>
              <a:t>produktet</a:t>
            </a:r>
          </a:p>
          <a:p>
            <a:pPr algn="ctr"/>
            <a:r>
              <a:rPr lang="da-DK" sz="1400" dirty="0" smtClean="0">
                <a:solidFill>
                  <a:schemeClr val="tx1"/>
                </a:solidFill>
              </a:rPr>
              <a:t>( I dele og funktioner )</a:t>
            </a:r>
            <a:endParaRPr lang="da-DK" sz="1400" dirty="0">
              <a:solidFill>
                <a:schemeClr val="tx1"/>
              </a:solidFill>
            </a:endParaRPr>
          </a:p>
        </p:txBody>
      </p:sp>
      <p:sp>
        <p:nvSpPr>
          <p:cNvPr id="6" name="Rektangel 5"/>
          <p:cNvSpPr/>
          <p:nvPr/>
        </p:nvSpPr>
        <p:spPr>
          <a:xfrm>
            <a:off x="1906807" y="4084636"/>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Formalia </a:t>
            </a:r>
          </a:p>
          <a:p>
            <a:pPr algn="ctr"/>
            <a:r>
              <a:rPr lang="da-DK" sz="1300" dirty="0" smtClean="0">
                <a:solidFill>
                  <a:schemeClr val="tx1"/>
                </a:solidFill>
              </a:rPr>
              <a:t>(De generelle dele i rapporten)  </a:t>
            </a:r>
            <a:endParaRPr lang="da-DK" sz="1300" dirty="0">
              <a:solidFill>
                <a:schemeClr val="tx1"/>
              </a:solidFill>
            </a:endParaRPr>
          </a:p>
        </p:txBody>
      </p:sp>
      <p:sp>
        <p:nvSpPr>
          <p:cNvPr id="7" name="Rektangel 6"/>
          <p:cNvSpPr/>
          <p:nvPr/>
        </p:nvSpPr>
        <p:spPr>
          <a:xfrm>
            <a:off x="4788024" y="1772815"/>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1600" dirty="0" smtClean="0">
                <a:solidFill>
                  <a:schemeClr val="tx1"/>
                </a:solidFill>
              </a:rPr>
              <a:t>Neddeling af prob. Stilling</a:t>
            </a:r>
          </a:p>
          <a:p>
            <a:pPr algn="ctr"/>
            <a:r>
              <a:rPr lang="da-DK" sz="1400" dirty="0" smtClean="0">
                <a:solidFill>
                  <a:schemeClr val="tx1"/>
                </a:solidFill>
              </a:rPr>
              <a:t>(Hvem, hvad, hvor…)</a:t>
            </a:r>
            <a:endParaRPr lang="da-DK" sz="1200" dirty="0">
              <a:solidFill>
                <a:schemeClr val="tx1"/>
              </a:solidFill>
            </a:endParaRPr>
          </a:p>
        </p:txBody>
      </p:sp>
      <p:sp>
        <p:nvSpPr>
          <p:cNvPr id="8" name="Rektangel 7">
            <a:hlinkClick r:id="rId5" action="ppaction://hlinksldjump"/>
          </p:cNvPr>
          <p:cNvSpPr/>
          <p:nvPr/>
        </p:nvSpPr>
        <p:spPr>
          <a:xfrm>
            <a:off x="4788024" y="4084636"/>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Gruppe roller</a:t>
            </a:r>
          </a:p>
          <a:p>
            <a:pPr algn="ctr"/>
            <a:r>
              <a:rPr lang="da-DK" sz="1400" dirty="0" smtClean="0">
                <a:solidFill>
                  <a:schemeClr val="tx1"/>
                </a:solidFill>
              </a:rPr>
              <a:t>( hvem laver hvad )</a:t>
            </a:r>
            <a:endParaRPr lang="da-DK" sz="1400" dirty="0">
              <a:solidFill>
                <a:schemeClr val="tx1"/>
              </a:solidFill>
            </a:endParaRPr>
          </a:p>
        </p:txBody>
      </p:sp>
      <p:sp>
        <p:nvSpPr>
          <p:cNvPr id="9" name="Rektangel 8"/>
          <p:cNvSpPr/>
          <p:nvPr/>
        </p:nvSpPr>
        <p:spPr>
          <a:xfrm>
            <a:off x="1911058" y="1772815"/>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Neddeling af Temaet</a:t>
            </a:r>
          </a:p>
          <a:p>
            <a:pPr algn="ctr"/>
            <a:r>
              <a:rPr lang="da-DK" sz="1400" dirty="0" smtClean="0">
                <a:solidFill>
                  <a:schemeClr val="tx1"/>
                </a:solidFill>
              </a:rPr>
              <a:t>( i problemstillinger )</a:t>
            </a:r>
            <a:endParaRPr lang="da-DK" sz="1400" dirty="0">
              <a:solidFill>
                <a:schemeClr val="tx1"/>
              </a:solidFill>
            </a:endParaRPr>
          </a:p>
        </p:txBody>
      </p:sp>
      <p:sp>
        <p:nvSpPr>
          <p:cNvPr id="10" name="Retvinklet trekant 9">
            <a:hlinkClick r:id="rId6"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9368048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hlinkClick r:id="rId2" action="ppaction://hlinksldjump"/>
              </a:rPr>
              <a:t>Milepæle</a:t>
            </a:r>
            <a:endParaRPr lang="da-DK" dirty="0">
              <a:hlinkClick r:id="rId2" action="ppaction://hlinksldjump"/>
            </a:endParaRPr>
          </a:p>
        </p:txBody>
      </p:sp>
      <p:sp>
        <p:nvSpPr>
          <p:cNvPr id="4" name="Rektangel 3"/>
          <p:cNvSpPr/>
          <p:nvPr/>
        </p:nvSpPr>
        <p:spPr>
          <a:xfrm>
            <a:off x="4788024" y="2924946"/>
            <a:ext cx="2376264" cy="150834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Eventuelle </a:t>
            </a:r>
          </a:p>
          <a:p>
            <a:pPr algn="ctr"/>
            <a:r>
              <a:rPr lang="da-DK" dirty="0" smtClean="0">
                <a:solidFill>
                  <a:schemeClr val="tx1"/>
                </a:solidFill>
              </a:rPr>
              <a:t>Dødtider i projektet</a:t>
            </a:r>
          </a:p>
          <a:p>
            <a:pPr algn="ctr"/>
            <a:r>
              <a:rPr lang="da-DK" sz="1400" dirty="0" smtClean="0">
                <a:solidFill>
                  <a:schemeClr val="tx1"/>
                </a:solidFill>
              </a:rPr>
              <a:t>f.eks. Materialer med leverings tid</a:t>
            </a:r>
            <a:endParaRPr lang="da-DK" sz="1400" dirty="0">
              <a:solidFill>
                <a:schemeClr val="tx1"/>
              </a:solidFill>
            </a:endParaRPr>
          </a:p>
        </p:txBody>
      </p:sp>
      <p:sp>
        <p:nvSpPr>
          <p:cNvPr id="5" name="Rektangel 4"/>
          <p:cNvSpPr/>
          <p:nvPr/>
        </p:nvSpPr>
        <p:spPr>
          <a:xfrm>
            <a:off x="4788024" y="1772814"/>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Aftaler med vejleder</a:t>
            </a:r>
            <a:endParaRPr lang="da-DK" sz="1400" dirty="0">
              <a:solidFill>
                <a:schemeClr val="tx1"/>
              </a:solidFill>
            </a:endParaRPr>
          </a:p>
        </p:txBody>
      </p:sp>
      <p:sp>
        <p:nvSpPr>
          <p:cNvPr id="6" name="Rektangel 5"/>
          <p:cNvSpPr/>
          <p:nvPr/>
        </p:nvSpPr>
        <p:spPr>
          <a:xfrm>
            <a:off x="1907704" y="2924945"/>
            <a:ext cx="2376264" cy="2664295"/>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Udlevering </a:t>
            </a:r>
            <a:r>
              <a:rPr lang="da-DK" sz="1600" dirty="0" smtClean="0">
                <a:solidFill>
                  <a:schemeClr val="tx1"/>
                </a:solidFill>
              </a:rPr>
              <a:t>projektbeskrivelse</a:t>
            </a:r>
          </a:p>
          <a:p>
            <a:pPr algn="ctr"/>
            <a:r>
              <a:rPr lang="da-DK" sz="1600" dirty="0" smtClean="0">
                <a:solidFill>
                  <a:schemeClr val="tx1"/>
                </a:solidFill>
              </a:rPr>
              <a:t>Synopsis</a:t>
            </a:r>
          </a:p>
          <a:p>
            <a:pPr algn="ctr"/>
            <a:r>
              <a:rPr lang="da-DK" sz="1600" dirty="0" smtClean="0">
                <a:solidFill>
                  <a:schemeClr val="tx1"/>
                </a:solidFill>
              </a:rPr>
              <a:t>Materialeliste</a:t>
            </a:r>
          </a:p>
          <a:p>
            <a:pPr algn="ctr"/>
            <a:r>
              <a:rPr lang="da-DK" sz="1600" dirty="0" smtClean="0">
                <a:solidFill>
                  <a:schemeClr val="tx1"/>
                </a:solidFill>
              </a:rPr>
              <a:t>Værksteds start </a:t>
            </a:r>
          </a:p>
          <a:p>
            <a:pPr algn="ctr"/>
            <a:r>
              <a:rPr lang="da-DK" sz="1600" dirty="0" smtClean="0">
                <a:solidFill>
                  <a:schemeClr val="tx1"/>
                </a:solidFill>
              </a:rPr>
              <a:t>Værksted slut</a:t>
            </a:r>
          </a:p>
          <a:p>
            <a:pPr algn="ctr"/>
            <a:r>
              <a:rPr lang="da-DK" sz="1600" dirty="0" smtClean="0">
                <a:solidFill>
                  <a:schemeClr val="tx1"/>
                </a:solidFill>
              </a:rPr>
              <a:t>Produktaflevering </a:t>
            </a:r>
          </a:p>
          <a:p>
            <a:pPr algn="ctr"/>
            <a:r>
              <a:rPr lang="da-DK" sz="1600" dirty="0" smtClean="0">
                <a:solidFill>
                  <a:schemeClr val="tx1"/>
                </a:solidFill>
              </a:rPr>
              <a:t>Rapportaflevering </a:t>
            </a:r>
          </a:p>
          <a:p>
            <a:pPr algn="ctr"/>
            <a:endParaRPr lang="da-DK" sz="1600" dirty="0">
              <a:solidFill>
                <a:schemeClr val="tx1"/>
              </a:solidFill>
            </a:endParaRPr>
          </a:p>
        </p:txBody>
      </p:sp>
      <p:sp>
        <p:nvSpPr>
          <p:cNvPr id="8" name="Rektangel 7"/>
          <p:cNvSpPr/>
          <p:nvPr/>
        </p:nvSpPr>
        <p:spPr>
          <a:xfrm>
            <a:off x="1907704" y="1772814"/>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De væsentlige tider </a:t>
            </a:r>
          </a:p>
          <a:p>
            <a:pPr algn="ctr"/>
            <a:r>
              <a:rPr lang="da-DK" dirty="0" smtClean="0">
                <a:solidFill>
                  <a:schemeClr val="tx1"/>
                </a:solidFill>
              </a:rPr>
              <a:t>I projektet</a:t>
            </a:r>
            <a:endParaRPr lang="da-DK" dirty="0">
              <a:solidFill>
                <a:schemeClr val="tx1"/>
              </a:solidFill>
            </a:endParaRPr>
          </a:p>
        </p:txBody>
      </p:sp>
      <p:sp>
        <p:nvSpPr>
          <p:cNvPr id="9" name="Rektangel 8"/>
          <p:cNvSpPr/>
          <p:nvPr/>
        </p:nvSpPr>
        <p:spPr>
          <a:xfrm>
            <a:off x="4788024" y="4725144"/>
            <a:ext cx="2376264" cy="864096"/>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Aftaler med </a:t>
            </a:r>
            <a:r>
              <a:rPr lang="da-DK" dirty="0" err="1" smtClean="0">
                <a:solidFill>
                  <a:schemeClr val="tx1"/>
                </a:solidFill>
              </a:rPr>
              <a:t>externe</a:t>
            </a:r>
            <a:r>
              <a:rPr lang="da-DK" dirty="0" smtClean="0">
                <a:solidFill>
                  <a:schemeClr val="tx1"/>
                </a:solidFill>
              </a:rPr>
              <a:t> </a:t>
            </a:r>
          </a:p>
          <a:p>
            <a:pPr algn="ctr"/>
            <a:r>
              <a:rPr lang="da-DK" sz="1600" dirty="0" smtClean="0">
                <a:solidFill>
                  <a:schemeClr val="tx1"/>
                </a:solidFill>
              </a:rPr>
              <a:t>f.eks. virksomheder</a:t>
            </a:r>
          </a:p>
        </p:txBody>
      </p:sp>
      <p:sp>
        <p:nvSpPr>
          <p:cNvPr id="10" name="Retvinklet trekant 9">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6266683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Prioritering af </a:t>
            </a:r>
            <a:r>
              <a:rPr lang="da-DK" dirty="0" smtClean="0">
                <a:hlinkClick r:id="rId2" action="ppaction://hlinksldjump"/>
              </a:rPr>
              <a:t>arbejdsopgaver</a:t>
            </a:r>
            <a:endParaRPr lang="da-DK" dirty="0">
              <a:hlinkClick r:id="rId2" action="ppaction://hlinksldjump"/>
            </a:endParaRPr>
          </a:p>
        </p:txBody>
      </p:sp>
      <p:sp>
        <p:nvSpPr>
          <p:cNvPr id="4" name="Rektangel 3">
            <a:hlinkClick r:id="rId3" action="ppaction://hlinksldjump"/>
          </p:cNvPr>
          <p:cNvSpPr/>
          <p:nvPr/>
        </p:nvSpPr>
        <p:spPr>
          <a:xfrm>
            <a:off x="1619672" y="3097907"/>
            <a:ext cx="4752528" cy="1008112"/>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tx1"/>
                </a:solidFill>
              </a:rPr>
              <a:t>Store opgaver </a:t>
            </a:r>
          </a:p>
          <a:p>
            <a:endParaRPr lang="da-DK" sz="1400" dirty="0" smtClean="0">
              <a:solidFill>
                <a:schemeClr val="tx1"/>
              </a:solidFill>
            </a:endParaRPr>
          </a:p>
          <a:p>
            <a:r>
              <a:rPr lang="da-DK" sz="1400" dirty="0" smtClean="0">
                <a:solidFill>
                  <a:schemeClr val="tx1"/>
                </a:solidFill>
              </a:rPr>
              <a:t>Alle steder, hvor det kan lade sig gøre er det smart, at opdele store opgaver op i mindre, så de bliver mere overskuelige </a:t>
            </a:r>
            <a:endParaRPr lang="da-DK" sz="1400" dirty="0">
              <a:solidFill>
                <a:schemeClr val="tx1"/>
              </a:solidFill>
            </a:endParaRPr>
          </a:p>
        </p:txBody>
      </p:sp>
      <p:sp>
        <p:nvSpPr>
          <p:cNvPr id="7" name="Rektangel 6"/>
          <p:cNvSpPr/>
          <p:nvPr/>
        </p:nvSpPr>
        <p:spPr>
          <a:xfrm>
            <a:off x="1619672" y="4365104"/>
            <a:ext cx="4104456" cy="100811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tx1"/>
                </a:solidFill>
              </a:rPr>
              <a:t>Små opgaver </a:t>
            </a:r>
          </a:p>
          <a:p>
            <a:endParaRPr lang="da-DK" sz="1400" dirty="0" smtClean="0">
              <a:solidFill>
                <a:schemeClr val="tx1"/>
              </a:solidFill>
            </a:endParaRPr>
          </a:p>
          <a:p>
            <a:r>
              <a:rPr lang="da-DK" sz="1400" dirty="0" smtClean="0">
                <a:solidFill>
                  <a:schemeClr val="tx1"/>
                </a:solidFill>
              </a:rPr>
              <a:t>Det er godt at få løst de små opgaver. </a:t>
            </a:r>
          </a:p>
          <a:p>
            <a:r>
              <a:rPr lang="da-DK" sz="1400" dirty="0" smtClean="0">
                <a:solidFill>
                  <a:schemeClr val="tx1"/>
                </a:solidFill>
              </a:rPr>
              <a:t>Det er en rigtig god følelse, at have afsluttet noget</a:t>
            </a:r>
            <a:endParaRPr lang="da-DK" sz="1400" dirty="0">
              <a:solidFill>
                <a:schemeClr val="tx1"/>
              </a:solidFill>
            </a:endParaRPr>
          </a:p>
        </p:txBody>
      </p:sp>
      <p:sp>
        <p:nvSpPr>
          <p:cNvPr id="9" name="Rektangel 8"/>
          <p:cNvSpPr/>
          <p:nvPr/>
        </p:nvSpPr>
        <p:spPr>
          <a:xfrm>
            <a:off x="1619672" y="1772815"/>
            <a:ext cx="5400600" cy="1080121"/>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dirty="0" smtClean="0">
                <a:solidFill>
                  <a:schemeClr val="tx1"/>
                </a:solidFill>
              </a:rPr>
              <a:t>Nøgleopgaver</a:t>
            </a:r>
          </a:p>
          <a:p>
            <a:endParaRPr lang="da-DK" sz="1400" dirty="0" smtClean="0">
              <a:solidFill>
                <a:schemeClr val="tx1"/>
              </a:solidFill>
            </a:endParaRPr>
          </a:p>
          <a:p>
            <a:r>
              <a:rPr lang="da-DK" sz="1400" dirty="0" smtClean="0">
                <a:solidFill>
                  <a:schemeClr val="tx1"/>
                </a:solidFill>
              </a:rPr>
              <a:t>Det er vigtigt at tage de arbejdsopgaver først,  der er en betingelse for mange af gruppens andre opgaver</a:t>
            </a:r>
            <a:endParaRPr lang="da-DK" sz="1100" dirty="0">
              <a:solidFill>
                <a:schemeClr val="tx1"/>
              </a:solidFill>
            </a:endParaRPr>
          </a:p>
        </p:txBody>
      </p:sp>
      <p:sp>
        <p:nvSpPr>
          <p:cNvPr id="10" name="Retvinklet trekant 9">
            <a:hlinkClick r:id="rId4"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828087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467544" y="260648"/>
            <a:ext cx="8229600" cy="1143000"/>
          </a:xfrm>
        </p:spPr>
        <p:txBody>
          <a:bodyPr>
            <a:normAutofit/>
          </a:bodyPr>
          <a:lstStyle/>
          <a:p>
            <a:r>
              <a:rPr lang="da-DK" dirty="0" smtClean="0">
                <a:solidFill>
                  <a:schemeClr val="tx1"/>
                </a:solidFill>
                <a:hlinkClick r:id="rId2" action="ppaction://hlinksldjump"/>
              </a:rPr>
              <a:t>At holde sig selv i gang</a:t>
            </a:r>
            <a:endParaRPr lang="da-DK" dirty="0">
              <a:hlinkClick r:id="rId2" action="ppaction://hlinksldjump"/>
            </a:endParaRPr>
          </a:p>
        </p:txBody>
      </p:sp>
      <p:sp>
        <p:nvSpPr>
          <p:cNvPr id="4" name="Rektangel 3">
            <a:hlinkClick r:id="rId3" action="ppaction://hlinksldjump"/>
          </p:cNvPr>
          <p:cNvSpPr/>
          <p:nvPr/>
        </p:nvSpPr>
        <p:spPr>
          <a:xfrm>
            <a:off x="1907704" y="177281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Prioriterer og planlægge opgaver</a:t>
            </a:r>
            <a:endParaRPr lang="da-DK" sz="1600" dirty="0">
              <a:solidFill>
                <a:schemeClr val="tx1"/>
              </a:solidFill>
            </a:endParaRPr>
          </a:p>
        </p:txBody>
      </p:sp>
      <p:sp>
        <p:nvSpPr>
          <p:cNvPr id="5" name="Rektangel 4"/>
          <p:cNvSpPr/>
          <p:nvPr/>
        </p:nvSpPr>
        <p:spPr>
          <a:xfrm>
            <a:off x="4788024" y="4084635"/>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Spise/drikke sundt og regelmæssigt</a:t>
            </a:r>
            <a:endParaRPr lang="da-DK" sz="1600" dirty="0">
              <a:solidFill>
                <a:schemeClr val="tx1"/>
              </a:solidFill>
            </a:endParaRPr>
          </a:p>
        </p:txBody>
      </p:sp>
      <p:sp>
        <p:nvSpPr>
          <p:cNvPr id="6" name="Rektangel 5"/>
          <p:cNvSpPr/>
          <p:nvPr/>
        </p:nvSpPr>
        <p:spPr>
          <a:xfrm>
            <a:off x="1907704" y="2924945"/>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Prioriterer motion og fritid rimeligt </a:t>
            </a:r>
            <a:endParaRPr lang="da-DK" sz="1600" dirty="0">
              <a:solidFill>
                <a:schemeClr val="tx1"/>
              </a:solidFill>
            </a:endParaRPr>
          </a:p>
        </p:txBody>
      </p:sp>
      <p:sp>
        <p:nvSpPr>
          <p:cNvPr id="7" name="Rektangel 6"/>
          <p:cNvSpPr/>
          <p:nvPr/>
        </p:nvSpPr>
        <p:spPr>
          <a:xfrm>
            <a:off x="4788024" y="2917000"/>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Skabe socialt miljø omkring skolearbejde</a:t>
            </a:r>
            <a:endParaRPr lang="da-DK" sz="1600" dirty="0">
              <a:solidFill>
                <a:schemeClr val="tx1"/>
              </a:solidFill>
            </a:endParaRPr>
          </a:p>
        </p:txBody>
      </p:sp>
      <p:sp>
        <p:nvSpPr>
          <p:cNvPr id="8" name="Rektangel 7"/>
          <p:cNvSpPr/>
          <p:nvPr/>
        </p:nvSpPr>
        <p:spPr>
          <a:xfrm>
            <a:off x="4788024" y="177281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Vælge interessant indgangsvinkel på opgaven</a:t>
            </a:r>
            <a:endParaRPr lang="da-DK" sz="1400" dirty="0">
              <a:solidFill>
                <a:schemeClr val="tx1"/>
              </a:solidFill>
            </a:endParaRPr>
          </a:p>
        </p:txBody>
      </p:sp>
      <p:sp>
        <p:nvSpPr>
          <p:cNvPr id="9" name="Rektangel 8"/>
          <p:cNvSpPr/>
          <p:nvPr/>
        </p:nvSpPr>
        <p:spPr>
          <a:xfrm>
            <a:off x="1921322" y="4084636"/>
            <a:ext cx="2376264" cy="874973"/>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Sætte realistiske personlige mål</a:t>
            </a:r>
            <a:endParaRPr lang="da-DK" sz="1400" dirty="0">
              <a:solidFill>
                <a:schemeClr val="tx1"/>
              </a:solidFill>
            </a:endParaRPr>
          </a:p>
        </p:txBody>
      </p:sp>
      <p:sp>
        <p:nvSpPr>
          <p:cNvPr id="10" name="Retvinklet trekant 9">
            <a:hlinkClick r:id="rId4"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2163167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hlinkClick r:id="rId2" action="ppaction://hlinksldjump"/>
              </a:rPr>
              <a:t>Gantt</a:t>
            </a:r>
            <a:r>
              <a:rPr lang="da-DK" dirty="0" smtClean="0">
                <a:hlinkClick r:id="rId2" action="ppaction://hlinksldjump"/>
              </a:rPr>
              <a:t> kort</a:t>
            </a:r>
            <a:endParaRPr lang="da-DK" dirty="0">
              <a:hlinkClick r:id="rId2" action="ppaction://hlinksldjump"/>
            </a:endParaRPr>
          </a:p>
        </p:txBody>
      </p:sp>
      <p:pic>
        <p:nvPicPr>
          <p:cNvPr id="3073" name="Picture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619672" y="2204864"/>
            <a:ext cx="5743575"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tvinklet trekant 3">
            <a:hlinkClick r:id="rId4"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50214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a:hlinkClick r:id="rId2" action="ppaction://hlinksldjump"/>
              </a:rPr>
              <a:t>Teknologidreven</a:t>
            </a:r>
            <a:r>
              <a:rPr lang="da-DK" sz="4800" dirty="0">
                <a:hlinkClick r:id="rId2" action="ppaction://hlinksldjump"/>
              </a:rPr>
              <a:t> </a:t>
            </a:r>
            <a:r>
              <a:rPr lang="da-DK" dirty="0" smtClean="0">
                <a:hlinkClick r:id="rId2" action="ppaction://hlinksldjump"/>
              </a:rPr>
              <a:t>samfundsudvikling</a:t>
            </a:r>
            <a:endParaRPr lang="da-DK" dirty="0">
              <a:hlinkClick r:id="rId2" action="ppaction://hlinksldjump"/>
            </a:endParaRPr>
          </a:p>
        </p:txBody>
      </p:sp>
      <p:sp>
        <p:nvSpPr>
          <p:cNvPr id="4" name="Rektangel 3"/>
          <p:cNvSpPr/>
          <p:nvPr/>
        </p:nvSpPr>
        <p:spPr>
          <a:xfrm>
            <a:off x="1907704" y="1772816"/>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Borgere og Foreninger</a:t>
            </a:r>
          </a:p>
        </p:txBody>
      </p:sp>
      <p:sp>
        <p:nvSpPr>
          <p:cNvPr id="5" name="Rektangel 4">
            <a:hlinkClick r:id="rId3" action="ppaction://hlinksldjump"/>
          </p:cNvPr>
          <p:cNvSpPr/>
          <p:nvPr/>
        </p:nvSpPr>
        <p:spPr>
          <a:xfrm>
            <a:off x="4644008" y="1772815"/>
            <a:ext cx="2664296" cy="317923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a-DK" dirty="0" smtClean="0">
                <a:solidFill>
                  <a:schemeClr val="tx1"/>
                </a:solidFill>
              </a:rPr>
              <a:t>Motiverende faktorer</a:t>
            </a:r>
          </a:p>
          <a:p>
            <a:pPr lvl="1"/>
            <a:r>
              <a:rPr lang="da-DK" dirty="0" smtClean="0">
                <a:solidFill>
                  <a:schemeClr val="tx1"/>
                </a:solidFill>
              </a:rPr>
              <a:t>Materialer</a:t>
            </a:r>
          </a:p>
          <a:p>
            <a:pPr lvl="1"/>
            <a:r>
              <a:rPr lang="da-DK" dirty="0" smtClean="0">
                <a:solidFill>
                  <a:schemeClr val="tx1"/>
                </a:solidFill>
              </a:rPr>
              <a:t>Produktivitet</a:t>
            </a:r>
          </a:p>
          <a:p>
            <a:pPr lvl="2"/>
            <a:r>
              <a:rPr lang="da-DK" dirty="0" smtClean="0">
                <a:solidFill>
                  <a:schemeClr val="tx1"/>
                </a:solidFill>
              </a:rPr>
              <a:t>Kommunikation </a:t>
            </a:r>
          </a:p>
          <a:p>
            <a:pPr lvl="2"/>
            <a:r>
              <a:rPr lang="da-DK" dirty="0" smtClean="0">
                <a:solidFill>
                  <a:schemeClr val="tx1"/>
                </a:solidFill>
              </a:rPr>
              <a:t>Automatisering </a:t>
            </a:r>
          </a:p>
          <a:p>
            <a:pPr lvl="1"/>
            <a:r>
              <a:rPr lang="da-DK" dirty="0" smtClean="0">
                <a:solidFill>
                  <a:schemeClr val="tx1"/>
                </a:solidFill>
              </a:rPr>
              <a:t>Hygiejne/</a:t>
            </a:r>
            <a:r>
              <a:rPr lang="da-DK" dirty="0">
                <a:solidFill>
                  <a:schemeClr val="tx1"/>
                </a:solidFill>
              </a:rPr>
              <a:t> Sundhed</a:t>
            </a:r>
            <a:endParaRPr lang="da-DK" dirty="0" smtClean="0">
              <a:solidFill>
                <a:schemeClr val="tx1"/>
              </a:solidFill>
            </a:endParaRPr>
          </a:p>
          <a:p>
            <a:pPr lvl="1"/>
            <a:r>
              <a:rPr lang="da-DK" dirty="0">
                <a:solidFill>
                  <a:schemeClr val="tx1"/>
                </a:solidFill>
              </a:rPr>
              <a:t>	</a:t>
            </a:r>
            <a:r>
              <a:rPr lang="da-DK" dirty="0" smtClean="0">
                <a:solidFill>
                  <a:schemeClr val="tx1"/>
                </a:solidFill>
              </a:rPr>
              <a:t>Børnepasning</a:t>
            </a:r>
          </a:p>
          <a:p>
            <a:pPr lvl="2"/>
            <a:r>
              <a:rPr lang="da-DK" dirty="0" smtClean="0">
                <a:solidFill>
                  <a:schemeClr val="tx1"/>
                </a:solidFill>
              </a:rPr>
              <a:t>Ældrepleje</a:t>
            </a:r>
          </a:p>
          <a:p>
            <a:pPr lvl="1"/>
            <a:r>
              <a:rPr lang="da-DK" dirty="0">
                <a:solidFill>
                  <a:schemeClr val="tx1"/>
                </a:solidFill>
              </a:rPr>
              <a:t>Lovgivning </a:t>
            </a:r>
          </a:p>
          <a:p>
            <a:pPr lvl="2"/>
            <a:r>
              <a:rPr lang="da-DK" dirty="0" smtClean="0">
                <a:solidFill>
                  <a:schemeClr val="tx1"/>
                </a:solidFill>
              </a:rPr>
              <a:t>Forbud </a:t>
            </a:r>
          </a:p>
          <a:p>
            <a:pPr lvl="2"/>
            <a:r>
              <a:rPr lang="da-DK" dirty="0" smtClean="0">
                <a:solidFill>
                  <a:schemeClr val="tx1"/>
                </a:solidFill>
              </a:rPr>
              <a:t>Tilskyndelser</a:t>
            </a:r>
          </a:p>
          <a:p>
            <a:pPr lvl="1"/>
            <a:endParaRPr lang="da-DK" dirty="0">
              <a:solidFill>
                <a:schemeClr val="tx1"/>
              </a:solidFill>
            </a:endParaRPr>
          </a:p>
        </p:txBody>
      </p:sp>
      <p:sp>
        <p:nvSpPr>
          <p:cNvPr id="6" name="Rektangel 5">
            <a:hlinkClick r:id="rId4" action="ppaction://hlinksldjump"/>
          </p:cNvPr>
          <p:cNvSpPr/>
          <p:nvPr/>
        </p:nvSpPr>
        <p:spPr>
          <a:xfrm>
            <a:off x="1903140" y="4077072"/>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Stat, Kommune og </a:t>
            </a:r>
          </a:p>
          <a:p>
            <a:pPr algn="ctr"/>
            <a:r>
              <a:rPr lang="da-DK" dirty="0" smtClean="0">
                <a:solidFill>
                  <a:schemeClr val="tx1"/>
                </a:solidFill>
              </a:rPr>
              <a:t>Institutioner</a:t>
            </a:r>
            <a:r>
              <a:rPr lang="da-DK" sz="1600" dirty="0" smtClean="0">
                <a:solidFill>
                  <a:schemeClr val="tx1"/>
                </a:solidFill>
              </a:rPr>
              <a:t> </a:t>
            </a:r>
            <a:endParaRPr lang="da-DK" sz="1600" dirty="0">
              <a:solidFill>
                <a:schemeClr val="tx1"/>
              </a:solidFill>
            </a:endParaRPr>
          </a:p>
        </p:txBody>
      </p:sp>
      <p:sp>
        <p:nvSpPr>
          <p:cNvPr id="7" name="Rektangel 6">
            <a:hlinkClick r:id="rId5" action="ppaction://hlinksldjump"/>
          </p:cNvPr>
          <p:cNvSpPr/>
          <p:nvPr/>
        </p:nvSpPr>
        <p:spPr>
          <a:xfrm>
            <a:off x="1907704" y="2924944"/>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Erhvervslivet</a:t>
            </a:r>
            <a:endParaRPr lang="da-DK" dirty="0">
              <a:solidFill>
                <a:schemeClr val="tx1"/>
              </a:solidFill>
            </a:endParaRPr>
          </a:p>
        </p:txBody>
      </p:sp>
      <p:sp>
        <p:nvSpPr>
          <p:cNvPr id="8" name="Retvinklet trekant 7">
            <a:hlinkClick r:id="rId6"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2765850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Bidrag til </a:t>
            </a:r>
            <a:r>
              <a:rPr lang="da-DK" dirty="0" smtClean="0">
                <a:hlinkClick r:id="rId2" action="ppaction://hlinksldjump"/>
              </a:rPr>
              <a:t>Klassediskussioner</a:t>
            </a:r>
            <a:endParaRPr lang="da-DK" dirty="0">
              <a:hlinkClick r:id="rId2" action="ppaction://hlinksldjump"/>
            </a:endParaRPr>
          </a:p>
        </p:txBody>
      </p:sp>
      <p:sp>
        <p:nvSpPr>
          <p:cNvPr id="4" name="Rektangel 3"/>
          <p:cNvSpPr/>
          <p:nvPr/>
        </p:nvSpPr>
        <p:spPr>
          <a:xfrm>
            <a:off x="1907704" y="177281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Møde velforberedt </a:t>
            </a:r>
          </a:p>
          <a:p>
            <a:pPr algn="ctr"/>
            <a:r>
              <a:rPr lang="da-DK" dirty="0" smtClean="0">
                <a:solidFill>
                  <a:schemeClr val="tx1"/>
                </a:solidFill>
              </a:rPr>
              <a:t>til timen </a:t>
            </a:r>
            <a:endParaRPr lang="da-DK" sz="1600" dirty="0">
              <a:solidFill>
                <a:schemeClr val="tx1"/>
              </a:solidFill>
            </a:endParaRPr>
          </a:p>
        </p:txBody>
      </p:sp>
      <p:sp>
        <p:nvSpPr>
          <p:cNvPr id="6" name="Rektangel 5"/>
          <p:cNvSpPr/>
          <p:nvPr/>
        </p:nvSpPr>
        <p:spPr>
          <a:xfrm>
            <a:off x="1907704" y="2924945"/>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Argumenterer i </a:t>
            </a:r>
          </a:p>
          <a:p>
            <a:pPr algn="ctr"/>
            <a:r>
              <a:rPr lang="da-DK" dirty="0" smtClean="0">
                <a:solidFill>
                  <a:schemeClr val="tx1"/>
                </a:solidFill>
              </a:rPr>
              <a:t>respekt for andre</a:t>
            </a:r>
            <a:endParaRPr lang="da-DK" sz="1600" dirty="0">
              <a:solidFill>
                <a:schemeClr val="tx1"/>
              </a:solidFill>
            </a:endParaRPr>
          </a:p>
        </p:txBody>
      </p:sp>
      <p:sp>
        <p:nvSpPr>
          <p:cNvPr id="7" name="Rektangel 6"/>
          <p:cNvSpPr/>
          <p:nvPr/>
        </p:nvSpPr>
        <p:spPr>
          <a:xfrm>
            <a:off x="4788024" y="2924944"/>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Være frisk og veloplagt</a:t>
            </a:r>
            <a:endParaRPr lang="da-DK" sz="1600" dirty="0">
              <a:solidFill>
                <a:schemeClr val="tx1"/>
              </a:solidFill>
            </a:endParaRPr>
          </a:p>
        </p:txBody>
      </p:sp>
      <p:sp>
        <p:nvSpPr>
          <p:cNvPr id="8" name="Rektangel 7"/>
          <p:cNvSpPr/>
          <p:nvPr/>
        </p:nvSpPr>
        <p:spPr>
          <a:xfrm>
            <a:off x="4788024" y="177281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Kende til konteksten der diskuteres ud fra</a:t>
            </a:r>
            <a:endParaRPr lang="da-DK" sz="1400" dirty="0">
              <a:solidFill>
                <a:schemeClr val="tx1"/>
              </a:solidFill>
            </a:endParaRPr>
          </a:p>
        </p:txBody>
      </p:sp>
      <p:sp>
        <p:nvSpPr>
          <p:cNvPr id="9" name="Rektangel 8"/>
          <p:cNvSpPr/>
          <p:nvPr/>
        </p:nvSpPr>
        <p:spPr>
          <a:xfrm>
            <a:off x="1921322" y="408463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Fokuserer på det der bliver sagt</a:t>
            </a:r>
            <a:endParaRPr lang="da-DK" sz="1400" dirty="0">
              <a:solidFill>
                <a:schemeClr val="tx1"/>
              </a:solidFill>
            </a:endParaRPr>
          </a:p>
        </p:txBody>
      </p:sp>
      <p:sp>
        <p:nvSpPr>
          <p:cNvPr id="10" name="Retvinklet trekant 9">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199986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a:hlinkClick r:id="rId2" action="ppaction://hlinksldjump"/>
              </a:rPr>
              <a:t>Samfundsdreven teknologi </a:t>
            </a:r>
            <a:r>
              <a:rPr lang="da-DK" dirty="0" smtClean="0">
                <a:hlinkClick r:id="rId2" action="ppaction://hlinksldjump"/>
              </a:rPr>
              <a:t>udvikling</a:t>
            </a:r>
            <a:endParaRPr lang="da-DK" dirty="0">
              <a:hlinkClick r:id="rId2" action="ppaction://hlinksldjump"/>
            </a:endParaRPr>
          </a:p>
        </p:txBody>
      </p:sp>
      <p:sp>
        <p:nvSpPr>
          <p:cNvPr id="4" name="Rektangel 3"/>
          <p:cNvSpPr/>
          <p:nvPr/>
        </p:nvSpPr>
        <p:spPr>
          <a:xfrm>
            <a:off x="1907704" y="1772816"/>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Borgere og Foreninger</a:t>
            </a:r>
          </a:p>
        </p:txBody>
      </p:sp>
      <p:sp>
        <p:nvSpPr>
          <p:cNvPr id="5" name="Rektangel 4">
            <a:hlinkClick r:id="rId3" action="ppaction://hlinksldjump"/>
          </p:cNvPr>
          <p:cNvSpPr/>
          <p:nvPr/>
        </p:nvSpPr>
        <p:spPr>
          <a:xfrm>
            <a:off x="4644008" y="1772815"/>
            <a:ext cx="2664296" cy="317923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da-DK" dirty="0" smtClean="0">
                <a:solidFill>
                  <a:schemeClr val="tx1"/>
                </a:solidFill>
              </a:rPr>
              <a:t>Motiverende faktorer</a:t>
            </a:r>
          </a:p>
          <a:p>
            <a:endParaRPr lang="da-DK" dirty="0" smtClean="0">
              <a:solidFill>
                <a:schemeClr val="tx1"/>
              </a:solidFill>
            </a:endParaRPr>
          </a:p>
          <a:p>
            <a:pPr lvl="1"/>
            <a:r>
              <a:rPr lang="da-DK" dirty="0" smtClean="0">
                <a:solidFill>
                  <a:schemeClr val="tx1"/>
                </a:solidFill>
              </a:rPr>
              <a:t>Økonomi</a:t>
            </a:r>
          </a:p>
          <a:p>
            <a:pPr lvl="1"/>
            <a:r>
              <a:rPr lang="da-DK" dirty="0" smtClean="0">
                <a:solidFill>
                  <a:schemeClr val="tx1"/>
                </a:solidFill>
              </a:rPr>
              <a:t>Effektivitet</a:t>
            </a:r>
          </a:p>
          <a:p>
            <a:pPr lvl="2"/>
            <a:r>
              <a:rPr lang="da-DK" dirty="0" smtClean="0">
                <a:solidFill>
                  <a:schemeClr val="tx1"/>
                </a:solidFill>
              </a:rPr>
              <a:t>Mobilitet</a:t>
            </a:r>
          </a:p>
          <a:p>
            <a:pPr lvl="2"/>
            <a:r>
              <a:rPr lang="da-DK" dirty="0" smtClean="0">
                <a:solidFill>
                  <a:schemeClr val="tx1"/>
                </a:solidFill>
              </a:rPr>
              <a:t>Kommunikation </a:t>
            </a:r>
          </a:p>
          <a:p>
            <a:pPr lvl="2"/>
            <a:r>
              <a:rPr lang="da-DK" dirty="0" smtClean="0">
                <a:solidFill>
                  <a:schemeClr val="tx1"/>
                </a:solidFill>
              </a:rPr>
              <a:t>Produktivitet </a:t>
            </a:r>
          </a:p>
          <a:p>
            <a:pPr lvl="1"/>
            <a:r>
              <a:rPr lang="da-DK" dirty="0" smtClean="0">
                <a:solidFill>
                  <a:schemeClr val="tx1"/>
                </a:solidFill>
              </a:rPr>
              <a:t>Hygiejne</a:t>
            </a:r>
          </a:p>
          <a:p>
            <a:pPr lvl="1"/>
            <a:r>
              <a:rPr lang="da-DK" dirty="0" smtClean="0">
                <a:solidFill>
                  <a:schemeClr val="tx1"/>
                </a:solidFill>
              </a:rPr>
              <a:t>Sundhed </a:t>
            </a:r>
          </a:p>
          <a:p>
            <a:pPr lvl="1"/>
            <a:r>
              <a:rPr lang="da-DK" dirty="0" smtClean="0">
                <a:solidFill>
                  <a:schemeClr val="tx1"/>
                </a:solidFill>
              </a:rPr>
              <a:t>Præstige</a:t>
            </a:r>
          </a:p>
          <a:p>
            <a:pPr lvl="1"/>
            <a:endParaRPr lang="da-DK" dirty="0" smtClean="0">
              <a:solidFill>
                <a:schemeClr val="tx1"/>
              </a:solidFill>
            </a:endParaRPr>
          </a:p>
          <a:p>
            <a:pPr lvl="1"/>
            <a:endParaRPr lang="da-DK" dirty="0">
              <a:solidFill>
                <a:schemeClr val="tx1"/>
              </a:solidFill>
            </a:endParaRPr>
          </a:p>
        </p:txBody>
      </p:sp>
      <p:sp>
        <p:nvSpPr>
          <p:cNvPr id="6" name="Rektangel 5">
            <a:hlinkClick r:id="rId4" action="ppaction://hlinksldjump"/>
          </p:cNvPr>
          <p:cNvSpPr/>
          <p:nvPr/>
        </p:nvSpPr>
        <p:spPr>
          <a:xfrm>
            <a:off x="1903140" y="4077072"/>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Stat, Kommune og </a:t>
            </a:r>
          </a:p>
          <a:p>
            <a:pPr algn="ctr"/>
            <a:r>
              <a:rPr lang="da-DK" dirty="0" smtClean="0">
                <a:solidFill>
                  <a:schemeClr val="tx1"/>
                </a:solidFill>
              </a:rPr>
              <a:t>Institutioner</a:t>
            </a:r>
            <a:r>
              <a:rPr lang="da-DK" sz="1600" dirty="0" smtClean="0">
                <a:solidFill>
                  <a:schemeClr val="tx1"/>
                </a:solidFill>
              </a:rPr>
              <a:t> </a:t>
            </a:r>
            <a:endParaRPr lang="da-DK" sz="1600" dirty="0">
              <a:solidFill>
                <a:schemeClr val="tx1"/>
              </a:solidFill>
            </a:endParaRPr>
          </a:p>
        </p:txBody>
      </p:sp>
      <p:sp>
        <p:nvSpPr>
          <p:cNvPr id="7" name="Rektangel 6">
            <a:hlinkClick r:id="rId5" action="ppaction://hlinksldjump"/>
          </p:cNvPr>
          <p:cNvSpPr/>
          <p:nvPr/>
        </p:nvSpPr>
        <p:spPr>
          <a:xfrm>
            <a:off x="1907704" y="2924944"/>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Erhvervslivet</a:t>
            </a:r>
            <a:endParaRPr lang="da-DK" dirty="0">
              <a:solidFill>
                <a:schemeClr val="tx1"/>
              </a:solidFill>
            </a:endParaRPr>
          </a:p>
        </p:txBody>
      </p:sp>
      <p:sp>
        <p:nvSpPr>
          <p:cNvPr id="8" name="Retvinklet trekant 7">
            <a:hlinkClick r:id="rId6"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24907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Idegenerering </a:t>
            </a:r>
            <a:r>
              <a:rPr lang="da-DK" dirty="0" smtClean="0">
                <a:hlinkClick r:id="rId2" action="ppaction://hlinksldjump"/>
              </a:rPr>
              <a:t>og Innovation</a:t>
            </a:r>
            <a:endParaRPr lang="da-DK" dirty="0">
              <a:hlinkClick r:id="rId2" action="ppaction://hlinksldjump"/>
            </a:endParaRPr>
          </a:p>
        </p:txBody>
      </p:sp>
      <p:sp>
        <p:nvSpPr>
          <p:cNvPr id="3" name="Rektangel 2">
            <a:hlinkClick r:id="rId3" action="ppaction://hlinksldjump"/>
          </p:cNvPr>
          <p:cNvSpPr/>
          <p:nvPr/>
        </p:nvSpPr>
        <p:spPr>
          <a:xfrm>
            <a:off x="1907704" y="1772816"/>
            <a:ext cx="2376264" cy="87497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Brainstorm metoder</a:t>
            </a:r>
            <a:endParaRPr lang="da-DK" dirty="0">
              <a:solidFill>
                <a:schemeClr val="tx1"/>
              </a:solidFill>
            </a:endParaRPr>
          </a:p>
        </p:txBody>
      </p:sp>
      <p:sp>
        <p:nvSpPr>
          <p:cNvPr id="4" name="Rektangel 3">
            <a:hlinkClick r:id="rId4" action="ppaction://hlinksldjump"/>
          </p:cNvPr>
          <p:cNvSpPr/>
          <p:nvPr/>
        </p:nvSpPr>
        <p:spPr>
          <a:xfrm>
            <a:off x="4788024" y="1772816"/>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Ide udvælgelse</a:t>
            </a:r>
            <a:endParaRPr lang="da-DK" sz="1600" dirty="0">
              <a:solidFill>
                <a:schemeClr val="tx1"/>
              </a:solidFill>
            </a:endParaRPr>
          </a:p>
        </p:txBody>
      </p:sp>
      <p:sp>
        <p:nvSpPr>
          <p:cNvPr id="5" name="Rektangel 4">
            <a:hlinkClick r:id="rId5" action="ppaction://hlinksldjump"/>
          </p:cNvPr>
          <p:cNvSpPr/>
          <p:nvPr/>
        </p:nvSpPr>
        <p:spPr>
          <a:xfrm>
            <a:off x="1907704" y="2924945"/>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Ide udvikling</a:t>
            </a:r>
            <a:endParaRPr lang="da-DK" sz="1600" dirty="0">
              <a:solidFill>
                <a:schemeClr val="tx1"/>
              </a:solidFill>
            </a:endParaRPr>
          </a:p>
        </p:txBody>
      </p:sp>
      <p:sp>
        <p:nvSpPr>
          <p:cNvPr id="6" name="Rektangel 5">
            <a:hlinkClick r:id="rId6" action="ppaction://hlinksldjump"/>
          </p:cNvPr>
          <p:cNvSpPr/>
          <p:nvPr/>
        </p:nvSpPr>
        <p:spPr>
          <a:xfrm>
            <a:off x="4788024" y="2917000"/>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err="1" smtClean="0">
                <a:solidFill>
                  <a:schemeClr val="tx1"/>
                </a:solidFill>
              </a:rPr>
              <a:t>Pretotyping</a:t>
            </a:r>
            <a:endParaRPr lang="da-DK" sz="1600" dirty="0">
              <a:solidFill>
                <a:schemeClr val="tx1"/>
              </a:solidFill>
            </a:endParaRPr>
          </a:p>
        </p:txBody>
      </p:sp>
      <p:sp>
        <p:nvSpPr>
          <p:cNvPr id="7" name="Rektangel 6">
            <a:hlinkClick r:id="rId7" action="ppaction://hlinksldjump"/>
          </p:cNvPr>
          <p:cNvSpPr/>
          <p:nvPr/>
        </p:nvSpPr>
        <p:spPr>
          <a:xfrm>
            <a:off x="4788024" y="4084636"/>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Fra ide til innovation</a:t>
            </a:r>
            <a:endParaRPr lang="da-DK" sz="1400" dirty="0">
              <a:solidFill>
                <a:schemeClr val="tx1"/>
              </a:solidFill>
            </a:endParaRPr>
          </a:p>
        </p:txBody>
      </p:sp>
      <p:sp>
        <p:nvSpPr>
          <p:cNvPr id="8" name="Rektangel 7">
            <a:hlinkClick r:id="rId8" action="ppaction://hlinksldjump"/>
          </p:cNvPr>
          <p:cNvSpPr/>
          <p:nvPr/>
        </p:nvSpPr>
        <p:spPr>
          <a:xfrm>
            <a:off x="1921322" y="4084636"/>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Konsekvens vurdering</a:t>
            </a:r>
            <a:endParaRPr lang="da-DK" sz="1400" dirty="0">
              <a:solidFill>
                <a:schemeClr val="tx1"/>
              </a:solidFill>
            </a:endParaRPr>
          </a:p>
        </p:txBody>
      </p:sp>
      <p:sp>
        <p:nvSpPr>
          <p:cNvPr id="9" name="Retvinklet trekant 8">
            <a:hlinkClick r:id="rId2"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2259860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Brainstorm metoder</a:t>
            </a:r>
          </a:p>
        </p:txBody>
      </p:sp>
      <p:sp>
        <p:nvSpPr>
          <p:cNvPr id="3" name="Rektangel 2">
            <a:hlinkClick r:id="rId3" action="ppaction://hlinksldjump"/>
          </p:cNvPr>
          <p:cNvSpPr/>
          <p:nvPr/>
        </p:nvSpPr>
        <p:spPr>
          <a:xfrm>
            <a:off x="1907704" y="1772816"/>
            <a:ext cx="2376264" cy="87497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Generelle regler </a:t>
            </a:r>
          </a:p>
          <a:p>
            <a:pPr algn="ctr"/>
            <a:r>
              <a:rPr lang="da-DK" dirty="0" smtClean="0">
                <a:solidFill>
                  <a:schemeClr val="tx1"/>
                </a:solidFill>
              </a:rPr>
              <a:t>for brainstorm</a:t>
            </a:r>
            <a:endParaRPr lang="da-DK" dirty="0">
              <a:solidFill>
                <a:schemeClr val="tx1"/>
              </a:solidFill>
            </a:endParaRPr>
          </a:p>
        </p:txBody>
      </p:sp>
      <p:sp>
        <p:nvSpPr>
          <p:cNvPr id="4" name="Rektangel 3">
            <a:hlinkClick r:id="rId4" action="ppaction://hlinksldjump"/>
          </p:cNvPr>
          <p:cNvSpPr/>
          <p:nvPr/>
        </p:nvSpPr>
        <p:spPr>
          <a:xfrm>
            <a:off x="4788024" y="1772816"/>
            <a:ext cx="2376264" cy="87497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Almindelig brainstorm</a:t>
            </a:r>
          </a:p>
        </p:txBody>
      </p:sp>
      <p:sp>
        <p:nvSpPr>
          <p:cNvPr id="5" name="Rektangel 4">
            <a:hlinkClick r:id="rId5" action="ppaction://hlinksldjump"/>
          </p:cNvPr>
          <p:cNvSpPr/>
          <p:nvPr/>
        </p:nvSpPr>
        <p:spPr>
          <a:xfrm>
            <a:off x="1907704" y="2924945"/>
            <a:ext cx="2376264" cy="874973"/>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Omvendt brainstorm</a:t>
            </a:r>
            <a:endParaRPr lang="da-DK" sz="1600" dirty="0">
              <a:solidFill>
                <a:schemeClr val="tx1"/>
              </a:solidFill>
            </a:endParaRPr>
          </a:p>
        </p:txBody>
      </p:sp>
      <p:sp>
        <p:nvSpPr>
          <p:cNvPr id="6" name="Rektangel 5">
            <a:hlinkClick r:id="rId6" action="ppaction://hlinksldjump"/>
          </p:cNvPr>
          <p:cNvSpPr/>
          <p:nvPr/>
        </p:nvSpPr>
        <p:spPr>
          <a:xfrm>
            <a:off x="4788024" y="2917000"/>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Rollespil </a:t>
            </a:r>
            <a:endParaRPr lang="da-DK" sz="1600" dirty="0">
              <a:solidFill>
                <a:schemeClr val="tx1"/>
              </a:solidFill>
            </a:endParaRPr>
          </a:p>
        </p:txBody>
      </p:sp>
      <p:sp>
        <p:nvSpPr>
          <p:cNvPr id="7" name="Rektangel 6">
            <a:hlinkClick r:id="rId7" action="ppaction://hlinksldjump"/>
          </p:cNvPr>
          <p:cNvSpPr/>
          <p:nvPr/>
        </p:nvSpPr>
        <p:spPr>
          <a:xfrm>
            <a:off x="4788024" y="4084636"/>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Mode </a:t>
            </a:r>
            <a:r>
              <a:rPr lang="da-DK" dirty="0" err="1" smtClean="0">
                <a:solidFill>
                  <a:schemeClr val="tx1"/>
                </a:solidFill>
              </a:rPr>
              <a:t>boards</a:t>
            </a:r>
            <a:endParaRPr lang="da-DK" sz="1400" dirty="0">
              <a:solidFill>
                <a:schemeClr val="tx1"/>
              </a:solidFill>
            </a:endParaRPr>
          </a:p>
        </p:txBody>
      </p:sp>
      <p:sp>
        <p:nvSpPr>
          <p:cNvPr id="8" name="Rektangel 7">
            <a:hlinkClick r:id="rId8" action="ppaction://hlinksldjump"/>
          </p:cNvPr>
          <p:cNvSpPr/>
          <p:nvPr/>
        </p:nvSpPr>
        <p:spPr>
          <a:xfrm>
            <a:off x="1921322" y="4084636"/>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Associations brainstorm</a:t>
            </a:r>
            <a:endParaRPr lang="da-DK" sz="1400" dirty="0">
              <a:solidFill>
                <a:schemeClr val="tx1"/>
              </a:solidFill>
            </a:endParaRPr>
          </a:p>
        </p:txBody>
      </p:sp>
      <p:sp>
        <p:nvSpPr>
          <p:cNvPr id="9" name="Retvinklet trekant 8">
            <a:hlinkClick r:id="rId9"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Rektangel 9">
            <a:hlinkClick r:id="rId10" action="ppaction://hlinksldjump"/>
          </p:cNvPr>
          <p:cNvSpPr/>
          <p:nvPr/>
        </p:nvSpPr>
        <p:spPr>
          <a:xfrm>
            <a:off x="1915617" y="5229200"/>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Rotations brainstorm</a:t>
            </a:r>
            <a:endParaRPr lang="da-DK" sz="1400" dirty="0">
              <a:solidFill>
                <a:schemeClr val="tx1"/>
              </a:solidFill>
            </a:endParaRPr>
          </a:p>
        </p:txBody>
      </p:sp>
      <p:sp>
        <p:nvSpPr>
          <p:cNvPr id="11" name="Rektangel 10">
            <a:hlinkClick r:id="rId11" action="ppaction://hlinksldjump"/>
          </p:cNvPr>
          <p:cNvSpPr/>
          <p:nvPr/>
        </p:nvSpPr>
        <p:spPr>
          <a:xfrm>
            <a:off x="4788024" y="5229200"/>
            <a:ext cx="2376264" cy="874973"/>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Miljø baseret </a:t>
            </a:r>
          </a:p>
          <a:p>
            <a:pPr algn="ctr"/>
            <a:r>
              <a:rPr lang="da-DK" dirty="0" smtClean="0">
                <a:solidFill>
                  <a:schemeClr val="tx1"/>
                </a:solidFill>
              </a:rPr>
              <a:t>brainstorm</a:t>
            </a:r>
            <a:endParaRPr lang="da-DK" dirty="0">
              <a:solidFill>
                <a:schemeClr val="tx1"/>
              </a:solidFill>
            </a:endParaRPr>
          </a:p>
        </p:txBody>
      </p:sp>
      <p:sp>
        <p:nvSpPr>
          <p:cNvPr id="12" name="Rektangel 11">
            <a:hlinkClick r:id="rId12" action="ppaction://hlinksldjump"/>
          </p:cNvPr>
          <p:cNvSpPr/>
          <p:nvPr/>
        </p:nvSpPr>
        <p:spPr>
          <a:xfrm>
            <a:off x="827584" y="1772816"/>
            <a:ext cx="792088" cy="4331357"/>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a-DK" sz="2400" dirty="0" smtClean="0">
                <a:solidFill>
                  <a:schemeClr val="tx1"/>
                </a:solidFill>
              </a:rPr>
              <a:t>Problemstilling – Fokus område</a:t>
            </a:r>
            <a:endParaRPr lang="da-DK" dirty="0">
              <a:solidFill>
                <a:schemeClr val="tx1"/>
              </a:solidFill>
            </a:endParaRPr>
          </a:p>
        </p:txBody>
      </p:sp>
      <p:sp>
        <p:nvSpPr>
          <p:cNvPr id="13" name="Rektangel 12">
            <a:hlinkClick r:id="rId13" action="ppaction://hlinksldjump"/>
          </p:cNvPr>
          <p:cNvSpPr/>
          <p:nvPr/>
        </p:nvSpPr>
        <p:spPr>
          <a:xfrm>
            <a:off x="7466509" y="1772816"/>
            <a:ext cx="792088" cy="433135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da-DK" sz="2400" dirty="0" smtClean="0">
                <a:solidFill>
                  <a:schemeClr val="tx1"/>
                </a:solidFill>
              </a:rPr>
              <a:t>Notatteknikker til brainstorm</a:t>
            </a:r>
            <a:endParaRPr lang="da-DK" dirty="0">
              <a:solidFill>
                <a:schemeClr val="tx1"/>
              </a:solidFill>
            </a:endParaRPr>
          </a:p>
        </p:txBody>
      </p:sp>
    </p:spTree>
    <p:extLst>
      <p:ext uri="{BB962C8B-B14F-4D97-AF65-F5344CB8AC3E}">
        <p14:creationId xmlns:p14="http://schemas.microsoft.com/office/powerpoint/2010/main" val="2897029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hlinkClick r:id="rId2" action="ppaction://hlinksldjump"/>
              </a:rPr>
              <a:t>Notatteknikker til brainstorm</a:t>
            </a:r>
          </a:p>
        </p:txBody>
      </p:sp>
      <p:sp>
        <p:nvSpPr>
          <p:cNvPr id="4" name="Retvinklet trekant 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 name="Rektangel 4">
            <a:hlinkClick r:id="rId2" action="ppaction://hlinksldjump"/>
          </p:cNvPr>
          <p:cNvSpPr/>
          <p:nvPr/>
        </p:nvSpPr>
        <p:spPr>
          <a:xfrm>
            <a:off x="1907704" y="1772816"/>
            <a:ext cx="2376264" cy="87497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Listeform	</a:t>
            </a:r>
            <a:endParaRPr lang="da-DK" dirty="0">
              <a:solidFill>
                <a:schemeClr val="tx1"/>
              </a:solidFill>
            </a:endParaRPr>
          </a:p>
        </p:txBody>
      </p:sp>
      <p:sp>
        <p:nvSpPr>
          <p:cNvPr id="6" name="Rektangel 5">
            <a:hlinkClick r:id="rId4" action="ppaction://hlinksldjump"/>
          </p:cNvPr>
          <p:cNvSpPr/>
          <p:nvPr/>
        </p:nvSpPr>
        <p:spPr>
          <a:xfrm>
            <a:off x="4788024" y="177281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Mindmap</a:t>
            </a:r>
            <a:endParaRPr lang="da-DK" sz="1600" dirty="0">
              <a:solidFill>
                <a:schemeClr val="tx1"/>
              </a:solidFill>
            </a:endParaRPr>
          </a:p>
        </p:txBody>
      </p:sp>
      <p:sp>
        <p:nvSpPr>
          <p:cNvPr id="7" name="Rektangel 6">
            <a:hlinkClick r:id="rId5" action="ppaction://hlinksldjump"/>
          </p:cNvPr>
          <p:cNvSpPr/>
          <p:nvPr/>
        </p:nvSpPr>
        <p:spPr>
          <a:xfrm>
            <a:off x="1907704" y="2924945"/>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600" dirty="0">
              <a:solidFill>
                <a:schemeClr val="tx1"/>
              </a:solidFill>
            </a:endParaRPr>
          </a:p>
        </p:txBody>
      </p:sp>
      <p:sp>
        <p:nvSpPr>
          <p:cNvPr id="8" name="Rektangel 7">
            <a:hlinkClick r:id="rId6" action="ppaction://hlinksldjump"/>
          </p:cNvPr>
          <p:cNvSpPr/>
          <p:nvPr/>
        </p:nvSpPr>
        <p:spPr>
          <a:xfrm>
            <a:off x="4788024" y="2917000"/>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err="1" smtClean="0">
                <a:solidFill>
                  <a:schemeClr val="tx1"/>
                </a:solidFill>
              </a:rPr>
              <a:t>Pretotyping</a:t>
            </a:r>
            <a:endParaRPr lang="da-DK" sz="1600" dirty="0">
              <a:solidFill>
                <a:schemeClr val="tx1"/>
              </a:solidFill>
            </a:endParaRPr>
          </a:p>
        </p:txBody>
      </p:sp>
      <p:sp>
        <p:nvSpPr>
          <p:cNvPr id="9" name="Rektangel 8">
            <a:hlinkClick r:id="rId7" action="ppaction://hlinksldjump"/>
          </p:cNvPr>
          <p:cNvSpPr/>
          <p:nvPr/>
        </p:nvSpPr>
        <p:spPr>
          <a:xfrm>
            <a:off x="4788024" y="408463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Fra ide til innovation</a:t>
            </a:r>
            <a:endParaRPr lang="da-DK" sz="1400" dirty="0">
              <a:solidFill>
                <a:schemeClr val="tx1"/>
              </a:solidFill>
            </a:endParaRPr>
          </a:p>
        </p:txBody>
      </p:sp>
      <p:sp>
        <p:nvSpPr>
          <p:cNvPr id="10" name="Rektangel 9">
            <a:hlinkClick r:id="rId8" action="ppaction://hlinksldjump"/>
          </p:cNvPr>
          <p:cNvSpPr/>
          <p:nvPr/>
        </p:nvSpPr>
        <p:spPr>
          <a:xfrm>
            <a:off x="1921322" y="4084636"/>
            <a:ext cx="2376264" cy="87497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smtClean="0">
                <a:solidFill>
                  <a:schemeClr val="tx1"/>
                </a:solidFill>
              </a:rPr>
              <a:t>Konsekvens vurdering</a:t>
            </a:r>
            <a:endParaRPr lang="da-DK" sz="1400" dirty="0">
              <a:solidFill>
                <a:schemeClr val="tx1"/>
              </a:solidFill>
            </a:endParaRPr>
          </a:p>
        </p:txBody>
      </p:sp>
    </p:spTree>
    <p:extLst>
      <p:ext uri="{BB962C8B-B14F-4D97-AF65-F5344CB8AC3E}">
        <p14:creationId xmlns:p14="http://schemas.microsoft.com/office/powerpoint/2010/main" val="11769286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hlinkClick r:id="rId2" action="ppaction://hlinksldjump"/>
              </a:rPr>
              <a:t>Problemstilling</a:t>
            </a:r>
            <a:endParaRPr lang="da-DK" dirty="0">
              <a:hlinkClick r:id="rId2" action="ppaction://hlinksldjump"/>
            </a:endParaRPr>
          </a:p>
        </p:txBody>
      </p:sp>
      <p:sp>
        <p:nvSpPr>
          <p:cNvPr id="4" name="Retvinklet trekant 3">
            <a:hlinkClick r:id="rId3" action="ppaction://hlinksldjump"/>
          </p:cNvPr>
          <p:cNvSpPr/>
          <p:nvPr/>
        </p:nvSpPr>
        <p:spPr>
          <a:xfrm rot="10800000">
            <a:off x="8229600" y="6896"/>
            <a:ext cx="914400" cy="9144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841474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1279</TotalTime>
  <Words>1162</Words>
  <Application>Microsoft Office PowerPoint</Application>
  <PresentationFormat>Skærmshow (4:3)</PresentationFormat>
  <Paragraphs>339</Paragraphs>
  <Slides>40</Slides>
  <Notes>0</Notes>
  <HiddenSlides>1</HiddenSlides>
  <MMClips>0</MMClips>
  <ScaleCrop>false</ScaleCrop>
  <HeadingPairs>
    <vt:vector size="4" baseType="variant">
      <vt:variant>
        <vt:lpstr>Tema</vt:lpstr>
      </vt:variant>
      <vt:variant>
        <vt:i4>1</vt:i4>
      </vt:variant>
      <vt:variant>
        <vt:lpstr>Diastitler</vt:lpstr>
      </vt:variant>
      <vt:variant>
        <vt:i4>40</vt:i4>
      </vt:variant>
    </vt:vector>
  </HeadingPairs>
  <TitlesOfParts>
    <vt:vector size="41" baseType="lpstr">
      <vt:lpstr>Kontortema</vt:lpstr>
      <vt:lpstr>PowerPoint-præsentation</vt:lpstr>
      <vt:lpstr>Teknisk ↔Samfunds Udvikling</vt:lpstr>
      <vt:lpstr>Den interaktive teknologiudvikling</vt:lpstr>
      <vt:lpstr>Teknologidreven samfundsudvikling</vt:lpstr>
      <vt:lpstr>Samfundsdreven teknologi udvikling</vt:lpstr>
      <vt:lpstr>Idegenerering og Innovation</vt:lpstr>
      <vt:lpstr>Brainstorm metoder</vt:lpstr>
      <vt:lpstr>Notatteknikker til brainstorm</vt:lpstr>
      <vt:lpstr>Problemstilling</vt:lpstr>
      <vt:lpstr>Rollespil</vt:lpstr>
      <vt:lpstr>Mode boards</vt:lpstr>
      <vt:lpstr>Rotations brainstorm</vt:lpstr>
      <vt:lpstr>Miljø baseret brainstorm</vt:lpstr>
      <vt:lpstr>Associations brainstorm</vt:lpstr>
      <vt:lpstr>Omvendt brainstorm</vt:lpstr>
      <vt:lpstr>Almindelig brainstorm</vt:lpstr>
      <vt:lpstr>Generelle regler for brainstorm</vt:lpstr>
      <vt:lpstr>Formidlings-, Fremstillingsform</vt:lpstr>
      <vt:lpstr>Formålet / Genren</vt:lpstr>
      <vt:lpstr>Formidlende tekst Tekst der skal bruges af andre</vt:lpstr>
      <vt:lpstr>Personlig tekst  Til eget brug</vt:lpstr>
      <vt:lpstr>Tekst til struktur og planlægning</vt:lpstr>
      <vt:lpstr>Tekst til innovativ tænkning</vt:lpstr>
      <vt:lpstr>Fag og genre</vt:lpstr>
      <vt:lpstr>Arbejde og samarbejdsformer</vt:lpstr>
      <vt:lpstr>Blooms taksonomi</vt:lpstr>
      <vt:lpstr>Den Hermaneutiske spiral</vt:lpstr>
      <vt:lpstr>Bidrag til gruppearbejde</vt:lpstr>
      <vt:lpstr>Kolbs læringscirkel</vt:lpstr>
      <vt:lpstr>Grupperoller</vt:lpstr>
      <vt:lpstr>Belbin</vt:lpstr>
      <vt:lpstr>PowerPoint-præsentation</vt:lpstr>
      <vt:lpstr>Grupperoller</vt:lpstr>
      <vt:lpstr>Planlægning </vt:lpstr>
      <vt:lpstr>Identifikation af arbejdsopgaver</vt:lpstr>
      <vt:lpstr>Milepæle</vt:lpstr>
      <vt:lpstr>Prioritering af arbejdsopgaver</vt:lpstr>
      <vt:lpstr>At holde sig selv i gang</vt:lpstr>
      <vt:lpstr>Gantt kort</vt:lpstr>
      <vt:lpstr>Bidrag til Klassediskussioner</vt:lpstr>
    </vt:vector>
  </TitlesOfParts>
  <Company>Syddansk Erhvervsskole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otgsde</dc:creator>
  <cp:lastModifiedBy>otgsde</cp:lastModifiedBy>
  <cp:revision>63</cp:revision>
  <cp:lastPrinted>2014-07-01T09:28:19Z</cp:lastPrinted>
  <dcterms:created xsi:type="dcterms:W3CDTF">2014-05-12T07:10:17Z</dcterms:created>
  <dcterms:modified xsi:type="dcterms:W3CDTF">2014-07-01T11:37:23Z</dcterms:modified>
</cp:coreProperties>
</file>