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39"/>
  </p:notesMasterIdLst>
  <p:sldIdLst>
    <p:sldId id="256" r:id="rId2"/>
    <p:sldId id="257" r:id="rId3"/>
    <p:sldId id="258" r:id="rId4"/>
    <p:sldId id="269" r:id="rId5"/>
    <p:sldId id="270" r:id="rId6"/>
    <p:sldId id="271" r:id="rId7"/>
    <p:sldId id="272" r:id="rId8"/>
    <p:sldId id="273" r:id="rId9"/>
    <p:sldId id="274" r:id="rId10"/>
    <p:sldId id="275" r:id="rId11"/>
    <p:sldId id="276" r:id="rId12"/>
    <p:sldId id="277" r:id="rId13"/>
    <p:sldId id="259" r:id="rId14"/>
    <p:sldId id="278" r:id="rId15"/>
    <p:sldId id="280" r:id="rId16"/>
    <p:sldId id="279" r:id="rId17"/>
    <p:sldId id="266" r:id="rId18"/>
    <p:sldId id="281" r:id="rId19"/>
    <p:sldId id="282" r:id="rId20"/>
    <p:sldId id="267" r:id="rId21"/>
    <p:sldId id="283" r:id="rId22"/>
    <p:sldId id="284" r:id="rId23"/>
    <p:sldId id="268" r:id="rId24"/>
    <p:sldId id="285" r:id="rId25"/>
    <p:sldId id="286" r:id="rId26"/>
    <p:sldId id="287" r:id="rId27"/>
    <p:sldId id="295" r:id="rId28"/>
    <p:sldId id="260" r:id="rId29"/>
    <p:sldId id="296" r:id="rId30"/>
    <p:sldId id="262" r:id="rId31"/>
    <p:sldId id="293" r:id="rId32"/>
    <p:sldId id="294" r:id="rId33"/>
    <p:sldId id="263" r:id="rId34"/>
    <p:sldId id="264" r:id="rId35"/>
    <p:sldId id="297" r:id="rId36"/>
    <p:sldId id="298" r:id="rId37"/>
    <p:sldId id="299" r:id="rId3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4381" autoAdjust="0"/>
  </p:normalViewPr>
  <p:slideViewPr>
    <p:cSldViewPr snapToGrid="0">
      <p:cViewPr varScale="1">
        <p:scale>
          <a:sx n="63" d="100"/>
          <a:sy n="63" d="100"/>
        </p:scale>
        <p:origin x="10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03C56-B453-46D3-9E70-D250C2D09CC3}" type="datetimeFigureOut">
              <a:rPr lang="da-DK" smtClean="0"/>
              <a:t>21-06-2014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62E7F-3B6E-478C-8CA7-ABBD85E21538}" type="slidenum">
              <a:rPr lang="da-DK" smtClean="0"/>
              <a:t>‹nr.›</a:t>
            </a:fld>
            <a:endParaRPr lang="da-DK"/>
          </a:p>
        </p:txBody>
      </p:sp>
    </p:spTree>
    <p:extLst>
      <p:ext uri="{BB962C8B-B14F-4D97-AF65-F5344CB8AC3E}">
        <p14:creationId xmlns:p14="http://schemas.microsoft.com/office/powerpoint/2010/main" val="416466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a.wikipedia.org/wiki/Strateg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da.wikipedia.org/wiki/Kemi" TargetMode="External"/><Relationship Id="rId3" Type="http://schemas.openxmlformats.org/officeDocument/2006/relationships/hyperlink" Target="http://da.wikipedia.org/wiki/Astronomi" TargetMode="External"/><Relationship Id="rId7" Type="http://schemas.openxmlformats.org/officeDocument/2006/relationships/hyperlink" Target="http://da.wikipedia.org/wiki/Geologi"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da.wikipedia.org/wiki/Geografi" TargetMode="External"/><Relationship Id="rId5" Type="http://schemas.openxmlformats.org/officeDocument/2006/relationships/hyperlink" Target="http://da.wikipedia.org/wiki/Fysik" TargetMode="External"/><Relationship Id="rId10" Type="http://schemas.openxmlformats.org/officeDocument/2006/relationships/hyperlink" Target="http://da.wikipedia.org/wiki/Datalogi" TargetMode="External"/><Relationship Id="rId4" Type="http://schemas.openxmlformats.org/officeDocument/2006/relationships/hyperlink" Target="http://da.wikipedia.org/wiki/Biologi" TargetMode="External"/><Relationship Id="rId9" Type="http://schemas.openxmlformats.org/officeDocument/2006/relationships/hyperlink" Target="http://da.wikipedia.org/wiki/Matemati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Jeg har 5 opgaver</a:t>
            </a:r>
            <a:r>
              <a:rPr lang="da-DK" baseline="0" dirty="0" smtClean="0"/>
              <a:t> som består af</a:t>
            </a:r>
          </a:p>
          <a:p>
            <a:r>
              <a:rPr lang="da-DK" baseline="0" dirty="0" smtClean="0"/>
              <a:t>Eksamensprojekt  	Teknologi</a:t>
            </a:r>
          </a:p>
          <a:p>
            <a:r>
              <a:rPr lang="da-DK" baseline="0" dirty="0" smtClean="0"/>
              <a:t>Mini SRP 		Dansk og Teknologi</a:t>
            </a:r>
          </a:p>
          <a:p>
            <a:r>
              <a:rPr lang="da-DK" baseline="0" dirty="0" smtClean="0"/>
              <a:t>Arkitektur projekt  	Design</a:t>
            </a:r>
          </a:p>
          <a:p>
            <a:r>
              <a:rPr lang="da-DK" baseline="0" dirty="0" smtClean="0"/>
              <a:t>Emballage projekt  	Design </a:t>
            </a:r>
          </a:p>
          <a:p>
            <a:r>
              <a:rPr lang="da-DK" baseline="0" dirty="0" smtClean="0"/>
              <a:t>Video præsentation 	Fysik</a:t>
            </a:r>
          </a:p>
          <a:p>
            <a:endParaRPr lang="da-DK" baseline="0" dirty="0" smtClean="0"/>
          </a:p>
          <a:p>
            <a:r>
              <a:rPr lang="da-DK" baseline="0" dirty="0" smtClean="0"/>
              <a:t>Fremfører SO-målene med udgangspunkt i opgaverne, da vi så derfor ikke skal springe i opgaverne.</a:t>
            </a:r>
          </a:p>
          <a:p>
            <a:r>
              <a:rPr lang="da-DK" baseline="0" dirty="0" smtClean="0"/>
              <a:t>Opstillet et system i bunden med prikker, som symbolisere de forskellige mål. </a:t>
            </a:r>
          </a:p>
          <a:p>
            <a:r>
              <a:rPr lang="da-DK" baseline="0" dirty="0" smtClean="0"/>
              <a:t>3 kategorier. Metode, Samspil og Videnskab. </a:t>
            </a:r>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2</a:t>
            </a:fld>
            <a:endParaRPr lang="da-DK"/>
          </a:p>
        </p:txBody>
      </p:sp>
    </p:spTree>
    <p:extLst>
      <p:ext uri="{BB962C8B-B14F-4D97-AF65-F5344CB8AC3E}">
        <p14:creationId xmlns:p14="http://schemas.microsoft.com/office/powerpoint/2010/main" val="129088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smtClean="0"/>
              <a:t>Sætte</a:t>
            </a:r>
            <a:r>
              <a:rPr lang="en-US" dirty="0" smtClean="0"/>
              <a:t> </a:t>
            </a:r>
            <a:r>
              <a:rPr lang="en-US" dirty="0" smtClean="0"/>
              <a:t>sig</a:t>
            </a:r>
            <a:r>
              <a:rPr lang="en-US" baseline="0" dirty="0" smtClean="0"/>
              <a:t> </a:t>
            </a:r>
            <a:r>
              <a:rPr lang="en-US" baseline="0" dirty="0" err="1" smtClean="0"/>
              <a:t>mål</a:t>
            </a:r>
            <a:r>
              <a:rPr lang="en-US" baseline="0" dirty="0" smtClean="0"/>
              <a:t> </a:t>
            </a:r>
            <a:r>
              <a:rPr lang="en-US" baseline="0" dirty="0" err="1" smtClean="0"/>
              <a:t>og</a:t>
            </a:r>
            <a:r>
              <a:rPr lang="en-US" baseline="0" dirty="0" smtClean="0"/>
              <a:t> </a:t>
            </a:r>
            <a:r>
              <a:rPr lang="en-US" baseline="0" dirty="0" err="1" smtClean="0"/>
              <a:t>evaluere</a:t>
            </a:r>
            <a:r>
              <a:rPr lang="en-US" baseline="0" dirty="0" smtClean="0"/>
              <a:t> </a:t>
            </a:r>
            <a:r>
              <a:rPr lang="en-US" baseline="0" dirty="0" err="1" smtClean="0"/>
              <a:t>kvaliteten</a:t>
            </a:r>
            <a:r>
              <a:rPr lang="en-US" baseline="0" dirty="0" smtClean="0"/>
              <a:t> </a:t>
            </a:r>
            <a:r>
              <a:rPr lang="en-US" baseline="0" dirty="0" err="1" smtClean="0"/>
              <a:t>af</a:t>
            </a:r>
            <a:r>
              <a:rPr lang="en-US" baseline="0" dirty="0" smtClean="0"/>
              <a:t> </a:t>
            </a:r>
            <a:r>
              <a:rPr lang="en-US" baseline="0" dirty="0" err="1" smtClean="0"/>
              <a:t>arbejdet</a:t>
            </a:r>
            <a:r>
              <a:rPr lang="en-US" baseline="0" dirty="0" smtClean="0"/>
              <a:t>. </a:t>
            </a:r>
            <a:endParaRPr lang="en-US" baseline="0" dirty="0" smtClean="0"/>
          </a:p>
          <a:p>
            <a:endParaRPr lang="en-US" baseline="0" dirty="0" smtClean="0"/>
          </a:p>
          <a:p>
            <a:r>
              <a:rPr lang="en-US" baseline="0" dirty="0" err="1" smtClean="0"/>
              <a:t>Gruppekontrakt</a:t>
            </a:r>
            <a:r>
              <a:rPr lang="en-US" baseline="0" dirty="0" smtClean="0"/>
              <a:t> = </a:t>
            </a:r>
            <a:r>
              <a:rPr lang="en-US" baseline="0" dirty="0" err="1" smtClean="0"/>
              <a:t>sætte</a:t>
            </a:r>
            <a:r>
              <a:rPr lang="en-US" baseline="0" dirty="0" smtClean="0"/>
              <a:t> sig </a:t>
            </a:r>
            <a:r>
              <a:rPr lang="en-US" baseline="0" dirty="0" err="1" smtClean="0"/>
              <a:t>mål</a:t>
            </a:r>
            <a:endParaRPr lang="en-US" baseline="0" dirty="0" smtClean="0"/>
          </a:p>
          <a:p>
            <a:r>
              <a:rPr lang="en-US" baseline="0" dirty="0" err="1" smtClean="0"/>
              <a:t>Konklussion</a:t>
            </a:r>
            <a:r>
              <a:rPr lang="en-US" baseline="0" dirty="0" smtClean="0"/>
              <a:t> = </a:t>
            </a:r>
            <a:r>
              <a:rPr lang="en-US" baseline="0" dirty="0" err="1" smtClean="0"/>
              <a:t>evaluering</a:t>
            </a:r>
            <a:endParaRPr lang="en-US" dirty="0" smtClean="0"/>
          </a:p>
          <a:p>
            <a:endParaRPr lang="en-US" dirty="0" smtClean="0"/>
          </a:p>
          <a:p>
            <a:r>
              <a:rPr lang="en-US" dirty="0" err="1" smtClean="0"/>
              <a:t>Formativ</a:t>
            </a:r>
            <a:r>
              <a:rPr lang="en-US" dirty="0" smtClean="0"/>
              <a:t> – </a:t>
            </a:r>
            <a:r>
              <a:rPr lang="en-US" dirty="0" err="1" smtClean="0"/>
              <a:t>løbende</a:t>
            </a:r>
            <a:r>
              <a:rPr lang="en-US" dirty="0" smtClean="0"/>
              <a:t> </a:t>
            </a:r>
            <a:r>
              <a:rPr lang="en-US" dirty="0" err="1" smtClean="0"/>
              <a:t>evaluering</a:t>
            </a:r>
            <a:endParaRPr lang="en-US" dirty="0" smtClean="0"/>
          </a:p>
          <a:p>
            <a:r>
              <a:rPr lang="en-US" dirty="0" err="1" smtClean="0"/>
              <a:t>Summativ</a:t>
            </a:r>
            <a:r>
              <a:rPr lang="en-US" dirty="0" smtClean="0"/>
              <a:t> – </a:t>
            </a:r>
            <a:r>
              <a:rPr lang="en-US" dirty="0" err="1" smtClean="0"/>
              <a:t>evaluering</a:t>
            </a:r>
            <a:r>
              <a:rPr lang="en-US" dirty="0" smtClean="0"/>
              <a:t> </a:t>
            </a:r>
            <a:r>
              <a:rPr lang="en-US" dirty="0" err="1" smtClean="0"/>
              <a:t>til</a:t>
            </a:r>
            <a:r>
              <a:rPr lang="en-US" dirty="0" smtClean="0"/>
              <a:t> </a:t>
            </a:r>
            <a:r>
              <a:rPr lang="en-US" dirty="0" err="1" smtClean="0"/>
              <a:t>sidst</a:t>
            </a:r>
            <a:r>
              <a:rPr lang="en-US" baseline="0" dirty="0" smtClean="0"/>
              <a:t> </a:t>
            </a:r>
            <a:endParaRPr lang="en-US" dirty="0" smtClean="0"/>
          </a:p>
          <a:p>
            <a:endParaRPr lang="en-US" dirty="0" smtClean="0"/>
          </a:p>
          <a:p>
            <a:r>
              <a:rPr lang="en-US" dirty="0" smtClean="0"/>
              <a:t>**********</a:t>
            </a:r>
          </a:p>
          <a:p>
            <a:r>
              <a:rPr lang="da-DK" sz="1200" b="0" i="0" kern="1200" dirty="0" smtClean="0">
                <a:solidFill>
                  <a:schemeClr val="tx1"/>
                </a:solidFill>
                <a:effectLst/>
                <a:latin typeface="+mn-lt"/>
                <a:ea typeface="+mn-ea"/>
                <a:cs typeface="+mn-cs"/>
              </a:rPr>
              <a:t>Man skal vide, hvad formålet med at evaluere kan være (inkl. lave tests eller rette opgaver), fx om det er </a:t>
            </a:r>
            <a:r>
              <a:rPr lang="da-DK" sz="1200" b="0" i="1" kern="1200" dirty="0" smtClean="0">
                <a:solidFill>
                  <a:schemeClr val="tx1"/>
                </a:solidFill>
                <a:effectLst/>
                <a:latin typeface="+mn-lt"/>
                <a:ea typeface="+mn-ea"/>
                <a:cs typeface="+mn-cs"/>
              </a:rPr>
              <a:t>kontrol</a:t>
            </a:r>
            <a:r>
              <a:rPr lang="da-DK" sz="1200" b="0" i="0" kern="1200" dirty="0" smtClean="0">
                <a:solidFill>
                  <a:schemeClr val="tx1"/>
                </a:solidFill>
                <a:effectLst/>
                <a:latin typeface="+mn-lt"/>
                <a:ea typeface="+mn-ea"/>
                <a:cs typeface="+mn-cs"/>
              </a:rPr>
              <a:t> af elevernes evner eller forståelse, om det er </a:t>
            </a:r>
            <a:r>
              <a:rPr lang="da-DK" sz="1200" b="0" i="1" kern="1200" dirty="0" smtClean="0">
                <a:solidFill>
                  <a:schemeClr val="tx1"/>
                </a:solidFill>
                <a:effectLst/>
                <a:latin typeface="+mn-lt"/>
                <a:ea typeface="+mn-ea"/>
                <a:cs typeface="+mn-cs"/>
              </a:rPr>
              <a:t>afdækning</a:t>
            </a:r>
            <a:r>
              <a:rPr lang="da-DK" sz="1200" b="0" i="0" kern="1200" dirty="0" smtClean="0">
                <a:solidFill>
                  <a:schemeClr val="tx1"/>
                </a:solidFill>
                <a:effectLst/>
                <a:latin typeface="+mn-lt"/>
                <a:ea typeface="+mn-ea"/>
                <a:cs typeface="+mn-cs"/>
              </a:rPr>
              <a:t> af behov og ønsker, om det er noget, der skal bruges </a:t>
            </a:r>
            <a:r>
              <a:rPr lang="da-DK" sz="1200" b="0" i="1" kern="1200" dirty="0" smtClean="0">
                <a:solidFill>
                  <a:schemeClr val="tx1"/>
                </a:solidFill>
                <a:effectLst/>
                <a:latin typeface="+mn-lt"/>
                <a:ea typeface="+mn-ea"/>
                <a:cs typeface="+mn-cs"/>
              </a:rPr>
              <a:t>internt</a:t>
            </a:r>
            <a:r>
              <a:rPr lang="da-DK" sz="1200" b="0" i="0" kern="1200" dirty="0" smtClean="0">
                <a:solidFill>
                  <a:schemeClr val="tx1"/>
                </a:solidFill>
                <a:effectLst/>
                <a:latin typeface="+mn-lt"/>
                <a:ea typeface="+mn-ea"/>
                <a:cs typeface="+mn-cs"/>
              </a:rPr>
              <a:t> i klassen eller skolen som udgangspunkt for en diskussion, eller noget, der skal bruges </a:t>
            </a:r>
            <a:r>
              <a:rPr lang="da-DK" sz="1200" b="0" i="1" kern="1200" dirty="0" smtClean="0">
                <a:solidFill>
                  <a:schemeClr val="tx1"/>
                </a:solidFill>
                <a:effectLst/>
                <a:latin typeface="+mn-lt"/>
                <a:ea typeface="+mn-ea"/>
                <a:cs typeface="+mn-cs"/>
              </a:rPr>
              <a:t>eksternt</a:t>
            </a:r>
            <a:r>
              <a:rPr lang="da-DK" sz="1200" b="0" i="0" kern="1200" dirty="0" smtClean="0">
                <a:solidFill>
                  <a:schemeClr val="tx1"/>
                </a:solidFill>
                <a:effectLst/>
                <a:latin typeface="+mn-lt"/>
                <a:ea typeface="+mn-ea"/>
                <a:cs typeface="+mn-cs"/>
              </a:rPr>
              <a:t>/udadtil, fx som reklame.</a:t>
            </a:r>
          </a:p>
          <a:p>
            <a:r>
              <a:rPr lang="da-DK" sz="1200" b="0" i="0" kern="1200" dirty="0" smtClean="0">
                <a:solidFill>
                  <a:schemeClr val="tx1"/>
                </a:solidFill>
                <a:effectLst/>
                <a:latin typeface="+mn-lt"/>
                <a:ea typeface="+mn-ea"/>
                <a:cs typeface="+mn-cs"/>
              </a:rPr>
              <a:t>Man skal kende til formativ evaluering, der foregår løbende og har til formål, at man udvikler sig, og som derfor mest består af regler og gode råd. Ligeledes skal man kende til </a:t>
            </a:r>
            <a:r>
              <a:rPr lang="da-DK" sz="1200" b="0" i="0" kern="1200" dirty="0" err="1" smtClean="0">
                <a:solidFill>
                  <a:schemeClr val="tx1"/>
                </a:solidFill>
                <a:effectLst/>
                <a:latin typeface="+mn-lt"/>
                <a:ea typeface="+mn-ea"/>
                <a:cs typeface="+mn-cs"/>
              </a:rPr>
              <a:t>summativ</a:t>
            </a:r>
            <a:r>
              <a:rPr lang="da-DK" sz="1200" b="0" i="0" kern="1200" dirty="0" smtClean="0">
                <a:solidFill>
                  <a:schemeClr val="tx1"/>
                </a:solidFill>
                <a:effectLst/>
                <a:latin typeface="+mn-lt"/>
                <a:ea typeface="+mn-ea"/>
                <a:cs typeface="+mn-cs"/>
              </a:rPr>
              <a:t> evaluering, der har et afsluttende og bedømmende formål og ofte er i form af et tal eller en kommentar.</a:t>
            </a:r>
          </a:p>
          <a:p>
            <a:r>
              <a:rPr lang="da-DK" sz="1200" b="0" i="0" kern="1200" dirty="0" smtClean="0">
                <a:solidFill>
                  <a:schemeClr val="tx1"/>
                </a:solidFill>
                <a:effectLst/>
                <a:latin typeface="+mn-lt"/>
                <a:ea typeface="+mn-ea"/>
                <a:cs typeface="+mn-cs"/>
              </a:rPr>
              <a:t>Man skal kunne udpege kriterierne for en evaluering.</a:t>
            </a:r>
          </a:p>
          <a:p>
            <a:r>
              <a:rPr lang="da-DK" sz="1200" b="0" i="0" kern="1200" dirty="0" smtClean="0">
                <a:solidFill>
                  <a:schemeClr val="tx1"/>
                </a:solidFill>
                <a:effectLst/>
                <a:latin typeface="+mn-lt"/>
                <a:ea typeface="+mn-ea"/>
                <a:cs typeface="+mn-cs"/>
              </a:rPr>
              <a:t>Man skal kunne tale om en evaluering ud fra evalueringens HV-spørgsmål: HVORFOR, HVAD, HVEM, HVORNÅR og HVORDAN evalueres.</a:t>
            </a:r>
          </a:p>
          <a:p>
            <a:r>
              <a:rPr lang="da-DK" sz="1200" b="0" i="0" kern="1200" dirty="0" smtClean="0">
                <a:solidFill>
                  <a:schemeClr val="tx1"/>
                </a:solidFill>
                <a:effectLst/>
                <a:latin typeface="+mn-lt"/>
                <a:ea typeface="+mn-ea"/>
                <a:cs typeface="+mn-cs"/>
              </a:rPr>
              <a:t>Man skal kunne sige noget om, hvordan man selv bruger/følger op på en evaluering, hvad enten den er formativ eller </a:t>
            </a:r>
            <a:r>
              <a:rPr lang="da-DK" sz="1200" b="0" i="0" kern="1200" dirty="0" err="1" smtClean="0">
                <a:solidFill>
                  <a:schemeClr val="tx1"/>
                </a:solidFill>
                <a:effectLst/>
                <a:latin typeface="+mn-lt"/>
                <a:ea typeface="+mn-ea"/>
                <a:cs typeface="+mn-cs"/>
              </a:rPr>
              <a:t>summativ</a:t>
            </a:r>
            <a:r>
              <a:rPr lang="da-DK" sz="1200" b="0" i="0" kern="1200" dirty="0" smtClean="0">
                <a:solidFill>
                  <a:schemeClr val="tx1"/>
                </a:solidFill>
                <a:effectLst/>
                <a:latin typeface="+mn-lt"/>
                <a:ea typeface="+mn-ea"/>
                <a:cs typeface="+mn-cs"/>
              </a:rPr>
              <a:t>.</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11</a:t>
            </a:fld>
            <a:endParaRPr lang="da-DK"/>
          </a:p>
        </p:txBody>
      </p:sp>
    </p:spTree>
    <p:extLst>
      <p:ext uri="{BB962C8B-B14F-4D97-AF65-F5344CB8AC3E}">
        <p14:creationId xmlns:p14="http://schemas.microsoft.com/office/powerpoint/2010/main" val="355594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smtClean="0"/>
              <a:t>Kommer</a:t>
            </a:r>
            <a:r>
              <a:rPr lang="da-DK" baseline="0" noProof="0" dirty="0" smtClean="0"/>
              <a:t> igen senere (emballage)</a:t>
            </a:r>
          </a:p>
          <a:p>
            <a:r>
              <a:rPr lang="da-DK" baseline="0" noProof="0" dirty="0" smtClean="0"/>
              <a:t>Udvælg rigtige </a:t>
            </a:r>
            <a:r>
              <a:rPr lang="da-DK" baseline="0" noProof="0" dirty="0" err="1" smtClean="0"/>
              <a:t>fremvisningmåde</a:t>
            </a:r>
            <a:r>
              <a:rPr lang="da-DK" baseline="0" noProof="0" dirty="0" smtClean="0"/>
              <a:t>, form og sprog</a:t>
            </a:r>
          </a:p>
          <a:p>
            <a:endParaRPr lang="da-DK" baseline="0" noProof="0" dirty="0" smtClean="0"/>
          </a:p>
          <a:p>
            <a:r>
              <a:rPr lang="da-DK" noProof="0" dirty="0" smtClean="0"/>
              <a:t>Tekst</a:t>
            </a:r>
            <a:r>
              <a:rPr lang="da-DK" baseline="0" noProof="0" dirty="0" smtClean="0"/>
              <a:t> skal være tilpasset målgruppen. F.eks. I vores Facebook og </a:t>
            </a:r>
            <a:r>
              <a:rPr lang="da-DK" baseline="0" noProof="0" dirty="0" err="1" smtClean="0"/>
              <a:t>Youtube</a:t>
            </a:r>
            <a:r>
              <a:rPr lang="da-DK" baseline="0" noProof="0" dirty="0" smtClean="0"/>
              <a:t> kampagner og i reklamer i TV. </a:t>
            </a:r>
          </a:p>
          <a:p>
            <a:r>
              <a:rPr lang="da-DK" baseline="0" noProof="0" dirty="0" smtClean="0"/>
              <a:t>Facebook og </a:t>
            </a:r>
            <a:r>
              <a:rPr lang="da-DK" baseline="0" noProof="0" dirty="0" err="1" smtClean="0"/>
              <a:t>Youtube</a:t>
            </a:r>
            <a:r>
              <a:rPr lang="da-DK" baseline="0" noProof="0" dirty="0" smtClean="0"/>
              <a:t> mere prangende og </a:t>
            </a:r>
            <a:r>
              <a:rPr lang="da-DK" baseline="0" noProof="0" dirty="0" err="1" smtClean="0"/>
              <a:t>iøjenfaldende</a:t>
            </a:r>
            <a:r>
              <a:rPr lang="da-DK" baseline="0" noProof="0" dirty="0" smtClean="0"/>
              <a:t> </a:t>
            </a:r>
          </a:p>
          <a:p>
            <a:r>
              <a:rPr lang="en-US" baseline="0" noProof="0" dirty="0" smtClean="0"/>
              <a:t>TV </a:t>
            </a:r>
            <a:r>
              <a:rPr lang="en-US" baseline="0" noProof="0" dirty="0" err="1" smtClean="0"/>
              <a:t>lidt</a:t>
            </a:r>
            <a:r>
              <a:rPr lang="en-US" baseline="0" noProof="0" dirty="0" smtClean="0"/>
              <a:t> mere casual </a:t>
            </a:r>
            <a:endParaRPr lang="da-DK" noProof="0" dirty="0" smtClean="0"/>
          </a:p>
          <a:p>
            <a:endParaRPr lang="en-US" dirty="0" smtClean="0"/>
          </a:p>
          <a:p>
            <a:endParaRPr lang="en-US" dirty="0" smtClean="0"/>
          </a:p>
          <a:p>
            <a:r>
              <a:rPr lang="en-US" dirty="0" smtClean="0"/>
              <a:t>**********</a:t>
            </a:r>
          </a:p>
          <a:p>
            <a:r>
              <a:rPr lang="da-DK" sz="1200" b="0" i="0" kern="1200" dirty="0" smtClean="0">
                <a:solidFill>
                  <a:schemeClr val="tx1"/>
                </a:solidFill>
                <a:effectLst/>
                <a:latin typeface="+mn-lt"/>
                <a:ea typeface="+mn-ea"/>
                <a:cs typeface="+mn-cs"/>
              </a:rPr>
              <a:t>Pas på - her menes ikke </a:t>
            </a:r>
            <a:r>
              <a:rPr lang="da-DK" sz="1200" b="0" i="1" kern="1200" dirty="0" smtClean="0">
                <a:solidFill>
                  <a:schemeClr val="tx1"/>
                </a:solidFill>
                <a:effectLst/>
                <a:latin typeface="+mn-lt"/>
                <a:ea typeface="+mn-ea"/>
                <a:cs typeface="+mn-cs"/>
              </a:rPr>
              <a:t>’typer’</a:t>
            </a:r>
            <a:r>
              <a:rPr lang="da-DK" sz="1200" b="0" i="0" kern="1200" dirty="0" smtClean="0">
                <a:solidFill>
                  <a:schemeClr val="tx1"/>
                </a:solidFill>
                <a:effectLst/>
                <a:latin typeface="+mn-lt"/>
                <a:ea typeface="+mn-ea"/>
                <a:cs typeface="+mn-cs"/>
              </a:rPr>
              <a:t> som i fx Times New Roman! Der menes nærmere, hvilket formål en tekst har.</a:t>
            </a:r>
          </a:p>
          <a:p>
            <a:r>
              <a:rPr lang="da-DK" sz="1200" b="0" i="0" kern="1200" dirty="0" smtClean="0">
                <a:solidFill>
                  <a:schemeClr val="tx1"/>
                </a:solidFill>
                <a:effectLst/>
                <a:latin typeface="+mn-lt"/>
                <a:ea typeface="+mn-ea"/>
                <a:cs typeface="+mn-cs"/>
              </a:rPr>
              <a:t>Ud fra et kendskab til forskellige former for skriftlige produkter skal man kunne vælge, og selvfølgelig også konkret anvende, den form, der passer bedst til indholdet og situationen.</a:t>
            </a:r>
          </a:p>
          <a:p>
            <a:r>
              <a:rPr lang="da-DK" sz="1200" b="0" i="0" kern="1200" dirty="0" smtClean="0">
                <a:solidFill>
                  <a:schemeClr val="tx1"/>
                </a:solidFill>
                <a:effectLst/>
                <a:latin typeface="+mn-lt"/>
                <a:ea typeface="+mn-ea"/>
                <a:cs typeface="+mn-cs"/>
              </a:rPr>
              <a:t>Man skal altså beherske forskellige skrivegenrer og kunne se fordele og ulemper ved dem.</a:t>
            </a:r>
          </a:p>
          <a:p>
            <a:r>
              <a:rPr lang="da-DK" sz="1200" b="0" i="0" kern="1200" dirty="0" smtClean="0">
                <a:solidFill>
                  <a:schemeClr val="tx1"/>
                </a:solidFill>
                <a:effectLst/>
                <a:latin typeface="+mn-lt"/>
                <a:ea typeface="+mn-ea"/>
                <a:cs typeface="+mn-cs"/>
              </a:rPr>
              <a:t>Det, man skal kunne vise her, har meget til fælles med formidlings- og præsentationsformer (Metoder 5) og kommunikative færdigheder (Samspil 5).</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12</a:t>
            </a:fld>
            <a:endParaRPr lang="da-DK"/>
          </a:p>
        </p:txBody>
      </p:sp>
    </p:spTree>
    <p:extLst>
      <p:ext uri="{BB962C8B-B14F-4D97-AF65-F5344CB8AC3E}">
        <p14:creationId xmlns:p14="http://schemas.microsoft.com/office/powerpoint/2010/main" val="270783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Analyser</a:t>
            </a:r>
            <a:r>
              <a:rPr lang="da-DK" baseline="0" dirty="0" smtClean="0"/>
              <a:t> to reklamefilm op imod </a:t>
            </a:r>
            <a:r>
              <a:rPr lang="da-DK" baseline="0" dirty="0" smtClean="0"/>
              <a:t>hinanden</a:t>
            </a:r>
          </a:p>
          <a:p>
            <a:r>
              <a:rPr lang="da-DK" baseline="0" dirty="0" smtClean="0"/>
              <a:t>Humanistisk &gt;&lt; Teknologisk </a:t>
            </a:r>
            <a:endParaRPr lang="da-DK" baseline="0" dirty="0" smtClean="0"/>
          </a:p>
          <a:p>
            <a:r>
              <a:rPr lang="da-DK" baseline="0" dirty="0" smtClean="0"/>
              <a:t>Dansk analyse</a:t>
            </a:r>
          </a:p>
          <a:p>
            <a:r>
              <a:rPr lang="da-DK" baseline="0" dirty="0" smtClean="0"/>
              <a:t>	film </a:t>
            </a:r>
          </a:p>
          <a:p>
            <a:r>
              <a:rPr lang="da-DK" baseline="0" dirty="0" smtClean="0"/>
              <a:t>		kameravinkler, lys, lyd, motiver, </a:t>
            </a:r>
          </a:p>
          <a:p>
            <a:r>
              <a:rPr lang="da-DK" baseline="0" dirty="0" smtClean="0"/>
              <a:t>	budskab, perspektivering, </a:t>
            </a:r>
            <a:r>
              <a:rPr lang="da-DK" baseline="0" dirty="0" err="1" smtClean="0"/>
              <a:t>konklussion</a:t>
            </a:r>
            <a:r>
              <a:rPr lang="da-DK" baseline="0" dirty="0" smtClean="0"/>
              <a:t> </a:t>
            </a:r>
          </a:p>
          <a:p>
            <a:r>
              <a:rPr lang="da-DK" baseline="0" dirty="0" smtClean="0"/>
              <a:t>Teknologi analyse</a:t>
            </a:r>
          </a:p>
          <a:p>
            <a:r>
              <a:rPr lang="da-DK" baseline="0" dirty="0" smtClean="0"/>
              <a:t>	målgruppe</a:t>
            </a:r>
          </a:p>
          <a:p>
            <a:r>
              <a:rPr lang="da-DK" baseline="0" dirty="0" smtClean="0"/>
              <a:t>	virksomhedsanalyse</a:t>
            </a:r>
          </a:p>
          <a:p>
            <a:r>
              <a:rPr lang="da-DK" baseline="0" dirty="0" smtClean="0"/>
              <a:t>	marketing</a:t>
            </a:r>
          </a:p>
          <a:p>
            <a:r>
              <a:rPr lang="da-DK" baseline="0" dirty="0" smtClean="0"/>
              <a:t>Brug viden fra begge fag</a:t>
            </a:r>
          </a:p>
          <a:p>
            <a:r>
              <a:rPr lang="da-DK" baseline="0" dirty="0" smtClean="0"/>
              <a:t>Reklamefilm: To chokoladefirmaer (Anthon Berg og </a:t>
            </a:r>
            <a:r>
              <a:rPr lang="da-DK" baseline="0" dirty="0" err="1" smtClean="0"/>
              <a:t>L’artisan</a:t>
            </a:r>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13</a:t>
            </a:fld>
            <a:endParaRPr lang="da-DK"/>
          </a:p>
        </p:txBody>
      </p:sp>
    </p:spTree>
    <p:extLst>
      <p:ext uri="{BB962C8B-B14F-4D97-AF65-F5344CB8AC3E}">
        <p14:creationId xmlns:p14="http://schemas.microsoft.com/office/powerpoint/2010/main" val="245393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smtClean="0"/>
              <a:t>Kombinere fagene</a:t>
            </a:r>
            <a:r>
              <a:rPr lang="da-DK" baseline="0" noProof="0" dirty="0" smtClean="0"/>
              <a:t> metoder og skab ny viden mellem fagene</a:t>
            </a:r>
          </a:p>
          <a:p>
            <a:endParaRPr lang="da-DK" noProof="0" dirty="0" smtClean="0"/>
          </a:p>
          <a:p>
            <a:r>
              <a:rPr lang="da-DK" noProof="0" dirty="0" smtClean="0"/>
              <a:t>Her er der kigget på målgruppe</a:t>
            </a:r>
            <a:r>
              <a:rPr lang="da-DK" baseline="0" noProof="0" dirty="0" smtClean="0"/>
              <a:t> (teknologi) og måden filmen er opbygget (dansk).</a:t>
            </a:r>
          </a:p>
          <a:p>
            <a:endParaRPr lang="da-DK" baseline="0" noProof="0" dirty="0" smtClean="0"/>
          </a:p>
          <a:p>
            <a:endParaRPr lang="da-DK" noProof="0" dirty="0" smtClean="0"/>
          </a:p>
          <a:p>
            <a:endParaRPr lang="da-DK" noProof="0" dirty="0" smtClean="0"/>
          </a:p>
          <a:p>
            <a:endParaRPr lang="en-US" dirty="0" smtClean="0"/>
          </a:p>
          <a:p>
            <a:r>
              <a:rPr lang="en-US" dirty="0" smtClean="0"/>
              <a:t>***********</a:t>
            </a:r>
          </a:p>
          <a:p>
            <a:r>
              <a:rPr lang="da-DK" sz="1200" b="0" i="0" kern="1200" dirty="0" smtClean="0">
                <a:solidFill>
                  <a:schemeClr val="tx1"/>
                </a:solidFill>
                <a:effectLst/>
                <a:latin typeface="+mn-lt"/>
                <a:ea typeface="+mn-ea"/>
                <a:cs typeface="+mn-cs"/>
              </a:rPr>
              <a:t>Man skal kunne vise, at man, ved at kombinere viden og metoder fra to eller flere fag, kan skabe ny viden (i sit hoved, ikke nødvendigvis banebrydende ny forskning) om konkrete, virkelighedsnære problemstillinger. Her er teknologi- og teknikfaget meget relevant.</a:t>
            </a:r>
          </a:p>
          <a:p>
            <a:r>
              <a:rPr lang="da-DK" sz="1200" b="0" i="0" kern="1200" dirty="0" smtClean="0">
                <a:solidFill>
                  <a:schemeClr val="tx1"/>
                </a:solidFill>
                <a:effectLst/>
                <a:latin typeface="+mn-lt"/>
                <a:ea typeface="+mn-ea"/>
                <a:cs typeface="+mn-cs"/>
              </a:rPr>
              <a:t>Og man må meget gerne kunne vise en synergieffekt af at bruge viden fra forskellige fag, altså at man er blevet endnu dygtigere i et fag ved at bruge viden og metoder fra et andet fag.</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14</a:t>
            </a:fld>
            <a:endParaRPr lang="da-DK"/>
          </a:p>
        </p:txBody>
      </p:sp>
    </p:spTree>
    <p:extLst>
      <p:ext uri="{BB962C8B-B14F-4D97-AF65-F5344CB8AC3E}">
        <p14:creationId xmlns:p14="http://schemas.microsoft.com/office/powerpoint/2010/main" val="247264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noProof="0" dirty="0" smtClean="0"/>
              <a:t>Vis</a:t>
            </a:r>
            <a:r>
              <a:rPr lang="da-DK" baseline="0" noProof="0" dirty="0" smtClean="0"/>
              <a:t> flere fag har arbejdet sammen, til at skabe det store hele. </a:t>
            </a:r>
          </a:p>
          <a:p>
            <a:endParaRPr lang="da-DK" noProof="0" dirty="0" smtClean="0"/>
          </a:p>
          <a:p>
            <a:r>
              <a:rPr lang="da-DK" noProof="0" dirty="0" smtClean="0"/>
              <a:t>Her </a:t>
            </a:r>
            <a:r>
              <a:rPr lang="da-DK" noProof="0" dirty="0" smtClean="0"/>
              <a:t>kan det ses på den forkerte made. Hvor Dansk</a:t>
            </a:r>
            <a:r>
              <a:rPr lang="da-DK" baseline="0" noProof="0" dirty="0" smtClean="0"/>
              <a:t> og Teknologi delene er skilt ad. Dette er en dårlig made at gøre det på da de på denne made ikke kan supplere hinanden på samme made.</a:t>
            </a:r>
            <a:endParaRPr lang="da-DK" noProof="0" dirty="0" smtClean="0"/>
          </a:p>
          <a:p>
            <a:endParaRPr lang="en-US" dirty="0" smtClean="0"/>
          </a:p>
          <a:p>
            <a:endParaRPr lang="en-US" dirty="0" smtClean="0"/>
          </a:p>
          <a:p>
            <a:endParaRPr lang="en-US" dirty="0" smtClean="0"/>
          </a:p>
          <a:p>
            <a:r>
              <a:rPr lang="en-US" dirty="0" smtClean="0"/>
              <a:t>*********</a:t>
            </a:r>
          </a:p>
          <a:p>
            <a:r>
              <a:rPr lang="da-DK" sz="1200" b="0" i="0" kern="1200" dirty="0" smtClean="0">
                <a:solidFill>
                  <a:schemeClr val="tx1"/>
                </a:solidFill>
                <a:effectLst/>
                <a:latin typeface="+mn-lt"/>
                <a:ea typeface="+mn-ea"/>
                <a:cs typeface="+mn-cs"/>
              </a:rPr>
              <a:t>Man skal kunne vise en større opgave, hvor mindst to fag har arbejdet sammen, og udpege, hvilke elementer man har brugt fra hvilket fag.</a:t>
            </a:r>
          </a:p>
          <a:p>
            <a:r>
              <a:rPr lang="da-DK" sz="1200" b="0" i="0" kern="1200" dirty="0" smtClean="0">
                <a:solidFill>
                  <a:schemeClr val="tx1"/>
                </a:solidFill>
                <a:effectLst/>
                <a:latin typeface="+mn-lt"/>
                <a:ea typeface="+mn-ea"/>
                <a:cs typeface="+mn-cs"/>
              </a:rPr>
              <a:t>Man skal vise, at fagene supplerer hinanden i opgaven, og at den ikke bare er sat sammen af delafsnit, der hører til forskellige fag.</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15</a:t>
            </a:fld>
            <a:endParaRPr lang="da-DK"/>
          </a:p>
        </p:txBody>
      </p:sp>
    </p:spTree>
    <p:extLst>
      <p:ext uri="{BB962C8B-B14F-4D97-AF65-F5344CB8AC3E}">
        <p14:creationId xmlns:p14="http://schemas.microsoft.com/office/powerpoint/2010/main" val="386651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smtClean="0"/>
              <a:t>Tilpas</a:t>
            </a:r>
            <a:r>
              <a:rPr lang="en-US" baseline="0" dirty="0" smtClean="0"/>
              <a:t> sprog, layout, </a:t>
            </a:r>
            <a:r>
              <a:rPr lang="en-US" baseline="0" dirty="0" err="1" smtClean="0"/>
              <a:t>indhold</a:t>
            </a:r>
            <a:r>
              <a:rPr lang="en-US" baseline="0" dirty="0" smtClean="0"/>
              <a:t> </a:t>
            </a:r>
            <a:r>
              <a:rPr lang="en-US" baseline="0" dirty="0" err="1" smtClean="0"/>
              <a:t>og</a:t>
            </a:r>
            <a:r>
              <a:rPr lang="en-US" baseline="0" dirty="0" smtClean="0"/>
              <a:t> </a:t>
            </a:r>
            <a:r>
              <a:rPr lang="en-US" baseline="0" dirty="0" err="1" smtClean="0"/>
              <a:t>formidlingsform</a:t>
            </a:r>
            <a:r>
              <a:rPr lang="en-US" baseline="0" dirty="0" smtClean="0"/>
              <a:t> </a:t>
            </a:r>
            <a:r>
              <a:rPr lang="en-US" baseline="0" dirty="0" err="1" smtClean="0"/>
              <a:t>til</a:t>
            </a:r>
            <a:r>
              <a:rPr lang="en-US" baseline="0" dirty="0" smtClean="0"/>
              <a:t> den </a:t>
            </a:r>
            <a:r>
              <a:rPr lang="en-US" baseline="0" dirty="0" err="1" smtClean="0"/>
              <a:t>aktuelle</a:t>
            </a:r>
            <a:r>
              <a:rPr lang="en-US" baseline="0" dirty="0" smtClean="0"/>
              <a:t> </a:t>
            </a:r>
            <a:r>
              <a:rPr lang="en-US" baseline="0" dirty="0" err="1" smtClean="0"/>
              <a:t>målgruppe</a:t>
            </a:r>
            <a:r>
              <a:rPr lang="en-US" baseline="0" dirty="0" smtClean="0"/>
              <a:t>. </a:t>
            </a:r>
            <a:endParaRPr lang="en-US" dirty="0" smtClean="0"/>
          </a:p>
          <a:p>
            <a:endParaRPr lang="en-US" dirty="0" smtClean="0"/>
          </a:p>
          <a:p>
            <a:r>
              <a:rPr lang="en-US" dirty="0" smtClean="0"/>
              <a:t>Her</a:t>
            </a:r>
            <a:r>
              <a:rPr lang="en-US" baseline="0" dirty="0" smtClean="0"/>
              <a:t> </a:t>
            </a:r>
            <a:endParaRPr lang="en-US" dirty="0" smtClean="0"/>
          </a:p>
          <a:p>
            <a:endParaRPr lang="en-US" dirty="0" smtClean="0"/>
          </a:p>
          <a:p>
            <a:r>
              <a:rPr lang="en-US" dirty="0" smtClean="0"/>
              <a:t>*************</a:t>
            </a:r>
          </a:p>
          <a:p>
            <a:r>
              <a:rPr lang="da-DK" sz="1200" b="0" i="0" kern="1200" dirty="0" smtClean="0">
                <a:solidFill>
                  <a:schemeClr val="tx1"/>
                </a:solidFill>
                <a:effectLst/>
                <a:latin typeface="+mn-lt"/>
                <a:ea typeface="+mn-ea"/>
                <a:cs typeface="+mn-cs"/>
              </a:rPr>
              <a:t>Man skal kunne formidle til forskellige målgrupper og kunne afpasse struktur, sprog, indhold og formidlingsform efter den aktuelle målgruppe.</a:t>
            </a:r>
          </a:p>
          <a:p>
            <a:r>
              <a:rPr lang="da-DK" sz="1200" b="0" i="0" kern="1200" dirty="0" smtClean="0">
                <a:solidFill>
                  <a:schemeClr val="tx1"/>
                </a:solidFill>
                <a:effectLst/>
                <a:latin typeface="+mn-lt"/>
                <a:ea typeface="+mn-ea"/>
                <a:cs typeface="+mn-cs"/>
              </a:rPr>
              <a:t>Man skal kunne argumentere fagligt og sagligt for det, man formidler, og man skal kunne bruge præcis faglig terminologi og sproglig præcision konsekvent.</a:t>
            </a:r>
          </a:p>
          <a:p>
            <a:r>
              <a:rPr lang="da-DK" sz="1200" b="0" i="0" kern="1200" dirty="0" smtClean="0">
                <a:solidFill>
                  <a:schemeClr val="tx1"/>
                </a:solidFill>
                <a:effectLst/>
                <a:latin typeface="+mn-lt"/>
                <a:ea typeface="+mn-ea"/>
                <a:cs typeface="+mn-cs"/>
              </a:rPr>
              <a:t>Man skal kunne lave et gennemarbejdet formidlingsprodukt med balance mellem indhold og form, og med brug af et passende stilleje og passede genretræk.</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16</a:t>
            </a:fld>
            <a:endParaRPr lang="da-DK"/>
          </a:p>
        </p:txBody>
      </p:sp>
    </p:spTree>
    <p:extLst>
      <p:ext uri="{BB962C8B-B14F-4D97-AF65-F5344CB8AC3E}">
        <p14:creationId xmlns:p14="http://schemas.microsoft.com/office/powerpoint/2010/main" val="327240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Arkitektur projekt</a:t>
            </a:r>
          </a:p>
          <a:p>
            <a:r>
              <a:rPr lang="da-DK" baseline="0" dirty="0" smtClean="0"/>
              <a:t>Udfør byggeri på grund på Thomas B. Thriges gade</a:t>
            </a:r>
          </a:p>
          <a:p>
            <a:endParaRPr lang="da-DK" dirty="0" smtClean="0"/>
          </a:p>
          <a:p>
            <a:r>
              <a:rPr lang="da-DK" baseline="0" dirty="0" smtClean="0"/>
              <a:t>kigge på stedet og tage billeder. Analyse af TBT. Opstil krav og brug dem til idegenereringen.</a:t>
            </a:r>
          </a:p>
          <a:p>
            <a:r>
              <a:rPr lang="da-DK" dirty="0" smtClean="0"/>
              <a:t>Inspirationssøgning,</a:t>
            </a:r>
            <a:r>
              <a:rPr lang="da-DK" baseline="0" dirty="0" smtClean="0"/>
              <a:t> </a:t>
            </a:r>
            <a:r>
              <a:rPr lang="da-DK" dirty="0" smtClean="0"/>
              <a:t>Idegenerering,</a:t>
            </a:r>
            <a:r>
              <a:rPr lang="da-DK" baseline="0" dirty="0" smtClean="0"/>
              <a:t> ideudvikling, modelbygning, proces dokumentation, præsentation</a:t>
            </a:r>
          </a:p>
        </p:txBody>
      </p:sp>
      <p:sp>
        <p:nvSpPr>
          <p:cNvPr id="4" name="Pladsholder til slidenummer 3"/>
          <p:cNvSpPr>
            <a:spLocks noGrp="1"/>
          </p:cNvSpPr>
          <p:nvPr>
            <p:ph type="sldNum" sz="quarter" idx="10"/>
          </p:nvPr>
        </p:nvSpPr>
        <p:spPr/>
        <p:txBody>
          <a:bodyPr/>
          <a:lstStyle/>
          <a:p>
            <a:fld id="{3E262E7F-3B6E-478C-8CA7-ABBD85E21538}" type="slidenum">
              <a:rPr lang="da-DK" smtClean="0"/>
              <a:t>17</a:t>
            </a:fld>
            <a:endParaRPr lang="da-DK"/>
          </a:p>
        </p:txBody>
      </p:sp>
    </p:spTree>
    <p:extLst>
      <p:ext uri="{BB962C8B-B14F-4D97-AF65-F5344CB8AC3E}">
        <p14:creationId xmlns:p14="http://schemas.microsoft.com/office/powerpoint/2010/main" val="2780458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smtClean="0"/>
              <a:t>Demonstrer</a:t>
            </a:r>
            <a:r>
              <a:rPr lang="da-DK" baseline="0" noProof="0" dirty="0" smtClean="0"/>
              <a:t> praktisk indsigt i innovative processer og idegenerering.</a:t>
            </a:r>
          </a:p>
          <a:p>
            <a:r>
              <a:rPr lang="da-DK" baseline="0" noProof="0" dirty="0" smtClean="0"/>
              <a:t>En god ide kommer aldrig i først forsøg den kommer over en lang idégenererings proces. Denne proces fremvises min gruppe i en lang rulle.</a:t>
            </a:r>
          </a:p>
          <a:p>
            <a:r>
              <a:rPr lang="da-DK" noProof="0" dirty="0" smtClean="0"/>
              <a:t>Denne</a:t>
            </a:r>
            <a:r>
              <a:rPr lang="da-DK" baseline="0" noProof="0" dirty="0" smtClean="0"/>
              <a:t> rulle bestod af alle tegninger, idéer, problemstillinger og analyser og den dokumenterede faktisk bare hvert eneste skridt fra start til slut i arbejdsprocessen.</a:t>
            </a:r>
            <a:endParaRPr lang="da-DK" noProof="0" dirty="0" smtClean="0"/>
          </a:p>
          <a:p>
            <a:endParaRPr lang="da-DK" dirty="0" smtClean="0"/>
          </a:p>
          <a:p>
            <a:r>
              <a:rPr lang="da-DK" dirty="0" smtClean="0"/>
              <a:t>*********</a:t>
            </a:r>
          </a:p>
          <a:p>
            <a:r>
              <a:rPr lang="da-DK" sz="1200" b="0" i="0" kern="1200" dirty="0" smtClean="0">
                <a:solidFill>
                  <a:schemeClr val="tx1"/>
                </a:solidFill>
                <a:effectLst/>
                <a:latin typeface="+mn-lt"/>
                <a:ea typeface="+mn-ea"/>
                <a:cs typeface="+mn-cs"/>
              </a:rPr>
              <a:t>Man skal vise forståelse af, at innovation ikke er at få en tilfældig idé, men en lang og arbejdskrævende proces, hvor man bygger på viden, ofte fra vidt forskellige områder, for at generere nye ideer, som så kan bedømmes og sorteres ud fra forskellige kriterier og derefter videreudvikles til at give nye muligheder for samfundet (i erhverv, hjemmet, infrastrukturer etc.).</a:t>
            </a:r>
          </a:p>
          <a:p>
            <a:r>
              <a:rPr lang="da-DK" sz="1200" b="0" i="0" kern="1200" dirty="0" smtClean="0">
                <a:solidFill>
                  <a:schemeClr val="tx1"/>
                </a:solidFill>
                <a:effectLst/>
                <a:latin typeface="+mn-lt"/>
                <a:ea typeface="+mn-ea"/>
                <a:cs typeface="+mn-cs"/>
              </a:rPr>
              <a:t>Man skal vise, at man kender og kan bruge konkrete metoder/modeller i den innovative proces. Idégenerering kan man finde i mange fag og sammenhænge, men innovation vil typisk findes i teknologi og teknikfag.</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18</a:t>
            </a:fld>
            <a:endParaRPr lang="da-DK"/>
          </a:p>
        </p:txBody>
      </p:sp>
    </p:spTree>
    <p:extLst>
      <p:ext uri="{BB962C8B-B14F-4D97-AF65-F5344CB8AC3E}">
        <p14:creationId xmlns:p14="http://schemas.microsoft.com/office/powerpoint/2010/main" val="44321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Kan jeg dokumentere viden</a:t>
            </a:r>
            <a:r>
              <a:rPr lang="da-DK" sz="1200" b="0" i="0" kern="1200" baseline="0" dirty="0" smtClean="0">
                <a:solidFill>
                  <a:schemeClr val="tx1"/>
                </a:solidFill>
                <a:effectLst/>
                <a:latin typeface="+mn-lt"/>
                <a:ea typeface="+mn-ea"/>
                <a:cs typeface="+mn-cs"/>
              </a:rPr>
              <a:t> og argumentere for mit valg af præsentation.</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I</a:t>
            </a:r>
            <a:r>
              <a:rPr lang="da-DK" sz="1200" b="0" i="0" kern="1200" baseline="0" dirty="0" smtClean="0">
                <a:solidFill>
                  <a:schemeClr val="tx1"/>
                </a:solidFill>
                <a:effectLst/>
                <a:latin typeface="+mn-lt"/>
                <a:ea typeface="+mn-ea"/>
                <a:cs typeface="+mn-cs"/>
              </a:rPr>
              <a:t> </a:t>
            </a:r>
            <a:r>
              <a:rPr lang="da-DK" sz="1200" b="0" i="0" kern="1200" baseline="0" dirty="0" smtClean="0">
                <a:solidFill>
                  <a:schemeClr val="tx1"/>
                </a:solidFill>
                <a:effectLst/>
                <a:latin typeface="+mn-lt"/>
                <a:ea typeface="+mn-ea"/>
                <a:cs typeface="+mn-cs"/>
              </a:rPr>
              <a:t>dette projekt skulle vi lave en model og vælge en måde at fremvise, hvordan vi har lavet vores model. Hvilke tanker der er tænk og hvilke løsninger der er valgt. </a:t>
            </a:r>
          </a:p>
          <a:p>
            <a:r>
              <a:rPr lang="da-DK" sz="1200" b="0" i="0" kern="1200" dirty="0" smtClean="0">
                <a:solidFill>
                  <a:schemeClr val="tx1"/>
                </a:solidFill>
                <a:effectLst/>
                <a:latin typeface="+mn-lt"/>
                <a:ea typeface="+mn-ea"/>
                <a:cs typeface="+mn-cs"/>
              </a:rPr>
              <a:t>Vi valgte at lave en rulle,</a:t>
            </a:r>
            <a:r>
              <a:rPr lang="da-DK" sz="1200" b="0" i="0" kern="1200" baseline="0" dirty="0" smtClean="0">
                <a:solidFill>
                  <a:schemeClr val="tx1"/>
                </a:solidFill>
                <a:effectLst/>
                <a:latin typeface="+mn-lt"/>
                <a:ea typeface="+mn-ea"/>
                <a:cs typeface="+mn-cs"/>
              </a:rPr>
              <a:t> vi var den eneste gruppe som valgte at gøre dette, resten lavede mapper. Vi valgte rullen da den giver en meget mere flydende overblik over hele processen som vores bygning har været igennem.</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Argumentere for valg</a:t>
            </a:r>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Hvornår har jeg valgt de forskellige præsentationsformer, og hvorfor netop disse? </a:t>
            </a:r>
            <a:br>
              <a:rPr lang="da-DK" sz="1200" b="0" i="0" kern="1200" baseline="0" dirty="0" smtClean="0">
                <a:solidFill>
                  <a:schemeClr val="tx1"/>
                </a:solidFill>
                <a:effectLst/>
                <a:latin typeface="+mn-lt"/>
                <a:ea typeface="+mn-ea"/>
                <a:cs typeface="+mn-cs"/>
              </a:rPr>
            </a:br>
            <a:r>
              <a:rPr lang="da-DK" sz="1200" b="0" i="0" kern="1200" baseline="0" dirty="0" smtClean="0">
                <a:solidFill>
                  <a:schemeClr val="tx1"/>
                </a:solidFill>
                <a:effectLst/>
                <a:latin typeface="+mn-lt"/>
                <a:ea typeface="+mn-ea"/>
                <a:cs typeface="+mn-cs"/>
              </a:rPr>
              <a:t>Forklare sammenspillet mellem det mundtlige og det skriftlige. Mellem ord og billeder (verbale og det visuelle, eller form og indhold)</a:t>
            </a:r>
          </a:p>
          <a:p>
            <a:r>
              <a:rPr lang="da-DK" sz="1200" b="0" i="0" kern="1200" baseline="0" dirty="0" smtClean="0">
                <a:solidFill>
                  <a:schemeClr val="tx1"/>
                </a:solidFill>
                <a:effectLst/>
                <a:latin typeface="+mn-lt"/>
                <a:ea typeface="+mn-ea"/>
                <a:cs typeface="+mn-cs"/>
              </a:rPr>
              <a:t>Synopsis, manuskript og stikord. Hvad skal man være opmærksom på?</a:t>
            </a:r>
          </a:p>
          <a:p>
            <a:endParaRPr lang="da-DK" dirty="0" smtClean="0"/>
          </a:p>
          <a:p>
            <a:endParaRPr lang="da-DK" dirty="0" smtClean="0"/>
          </a:p>
          <a:p>
            <a:r>
              <a:rPr lang="da-DK" dirty="0" smtClean="0"/>
              <a:t>**********</a:t>
            </a:r>
          </a:p>
          <a:p>
            <a:r>
              <a:rPr lang="da-DK" sz="1200" b="0" i="0" kern="1200" dirty="0" smtClean="0">
                <a:solidFill>
                  <a:schemeClr val="tx1"/>
                </a:solidFill>
                <a:effectLst/>
                <a:latin typeface="+mn-lt"/>
                <a:ea typeface="+mn-ea"/>
                <a:cs typeface="+mn-cs"/>
              </a:rPr>
              <a:t>Man skal kende forskellige kommunikationsmodeller og vide, hvordan man anvender dem.</a:t>
            </a:r>
          </a:p>
          <a:p>
            <a:r>
              <a:rPr lang="da-DK" sz="1200" b="0" i="0" kern="1200" dirty="0" smtClean="0">
                <a:solidFill>
                  <a:schemeClr val="tx1"/>
                </a:solidFill>
                <a:effectLst/>
                <a:latin typeface="+mn-lt"/>
                <a:ea typeface="+mn-ea"/>
                <a:cs typeface="+mn-cs"/>
              </a:rPr>
              <a:t>Man skal kende mange forskellige måder at formidle eller præsentere noget stof på, og man skal kunne fremhæve fordele og ulemper ved disse præsentationsformer i konkrete situationer, med konkret indhold og til konkrete målgrupper.</a:t>
            </a:r>
          </a:p>
          <a:p>
            <a:r>
              <a:rPr lang="da-DK" sz="1200" b="0" i="0" kern="1200" dirty="0" smtClean="0">
                <a:solidFill>
                  <a:schemeClr val="tx1"/>
                </a:solidFill>
                <a:effectLst/>
                <a:latin typeface="+mn-lt"/>
                <a:ea typeface="+mn-ea"/>
                <a:cs typeface="+mn-cs"/>
              </a:rPr>
              <a:t>Man skal kunne argumentere sagligt/fagligt for, hvornår man har valgt hvilke præsentations-/formidlingsformer og kritisere sine egne valg. Man skal kunne forklare samspillet mellem det mundtlige og det skriftlige, mellem ord og billeder (= det verbale og det visuelle) og mellem form og indhold.</a:t>
            </a:r>
          </a:p>
          <a:p>
            <a:r>
              <a:rPr lang="da-DK" sz="1200" b="0" i="0" kern="1200" dirty="0" smtClean="0">
                <a:solidFill>
                  <a:schemeClr val="tx1"/>
                </a:solidFill>
                <a:effectLst/>
                <a:latin typeface="+mn-lt"/>
                <a:ea typeface="+mn-ea"/>
                <a:cs typeface="+mn-cs"/>
              </a:rPr>
              <a:t>Ved en mundtlig præsentation skal man kunne lave synopsis, manuskript og stikord, ligesom man skal kunne argumentere for sine valg mht. layout. Derudover skal man kunne beskrive, hvad det er, man skal være opmærksom på, når man laver synopsis, manuskript og stikord.</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19</a:t>
            </a:fld>
            <a:endParaRPr lang="da-DK"/>
          </a:p>
        </p:txBody>
      </p:sp>
    </p:spTree>
    <p:extLst>
      <p:ext uri="{BB962C8B-B14F-4D97-AF65-F5344CB8AC3E}">
        <p14:creationId xmlns:p14="http://schemas.microsoft.com/office/powerpoint/2010/main" val="1420619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Emballage</a:t>
            </a:r>
            <a:r>
              <a:rPr lang="da-DK" baseline="0" dirty="0" smtClean="0"/>
              <a:t> til lampe. </a:t>
            </a:r>
          </a:p>
          <a:p>
            <a:r>
              <a:rPr lang="da-DK" baseline="0" dirty="0" smtClean="0"/>
              <a:t>Lampe er et teknologi A projekt</a:t>
            </a:r>
          </a:p>
          <a:p>
            <a:r>
              <a:rPr lang="da-DK" baseline="0" dirty="0" smtClean="0"/>
              <a:t>Inspirationssøgning</a:t>
            </a:r>
          </a:p>
          <a:p>
            <a:r>
              <a:rPr lang="da-DK" baseline="0" dirty="0" smtClean="0"/>
              <a:t>Målgruppe</a:t>
            </a:r>
          </a:p>
          <a:p>
            <a:r>
              <a:rPr lang="da-DK" baseline="0" dirty="0" smtClean="0"/>
              <a:t>Model bygning</a:t>
            </a:r>
          </a:p>
          <a:p>
            <a:r>
              <a:rPr lang="da-DK" baseline="0" dirty="0" smtClean="0"/>
              <a:t>Præsentation</a:t>
            </a:r>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20</a:t>
            </a:fld>
            <a:endParaRPr lang="da-DK"/>
          </a:p>
        </p:txBody>
      </p:sp>
    </p:spTree>
    <p:extLst>
      <p:ext uri="{BB962C8B-B14F-4D97-AF65-F5344CB8AC3E}">
        <p14:creationId xmlns:p14="http://schemas.microsoft.com/office/powerpoint/2010/main" val="403921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kern="1200" dirty="0" err="1" smtClean="0">
                <a:solidFill>
                  <a:schemeClr val="tx1"/>
                </a:solidFill>
                <a:effectLst/>
                <a:latin typeface="+mn-lt"/>
                <a:ea typeface="+mn-ea"/>
                <a:cs typeface="+mn-cs"/>
              </a:rPr>
              <a:t>Dette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teknologisk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opgave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lavet</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teknologi</a:t>
            </a:r>
            <a:r>
              <a:rPr lang="en-US" sz="1200" kern="1200" baseline="0" dirty="0" smtClean="0">
                <a:solidFill>
                  <a:schemeClr val="tx1"/>
                </a:solidFill>
                <a:effectLst/>
                <a:latin typeface="+mn-lt"/>
                <a:ea typeface="+mn-ea"/>
                <a:cs typeface="+mn-cs"/>
              </a:rPr>
              <a:t>.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Problem</a:t>
            </a:r>
            <a:r>
              <a:rPr lang="da-DK" sz="1200" kern="1200" baseline="0" dirty="0" smtClean="0">
                <a:solidFill>
                  <a:schemeClr val="tx1"/>
                </a:solidFill>
                <a:effectLst/>
                <a:latin typeface="+mn-lt"/>
                <a:ea typeface="+mn-ea"/>
                <a:cs typeface="+mn-cs"/>
              </a:rPr>
              <a:t> i hverdagen</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Find problem</a:t>
            </a:r>
            <a:r>
              <a:rPr lang="da-DK" sz="1200" kern="1200" baseline="0" dirty="0" smtClean="0">
                <a:solidFill>
                  <a:schemeClr val="tx1"/>
                </a:solidFill>
                <a:effectLst/>
                <a:latin typeface="+mn-lt"/>
                <a:ea typeface="+mn-ea"/>
                <a:cs typeface="+mn-cs"/>
              </a:rPr>
              <a:t> – løs problem</a:t>
            </a:r>
          </a:p>
          <a:p>
            <a:r>
              <a:rPr lang="da-DK" sz="1200" kern="1200" baseline="0" dirty="0" smtClean="0">
                <a:solidFill>
                  <a:schemeClr val="tx1"/>
                </a:solidFill>
                <a:effectLst/>
                <a:latin typeface="+mn-lt"/>
                <a:ea typeface="+mn-ea"/>
                <a:cs typeface="+mn-cs"/>
              </a:rPr>
              <a:t>Problem: varme pander/gryder på bordet. </a:t>
            </a:r>
          </a:p>
          <a:p>
            <a:r>
              <a:rPr lang="da-DK" sz="1200" kern="1200" baseline="0" dirty="0" smtClean="0">
                <a:solidFill>
                  <a:schemeClr val="tx1"/>
                </a:solidFill>
                <a:effectLst/>
                <a:latin typeface="+mn-lt"/>
                <a:ea typeface="+mn-ea"/>
                <a:cs typeface="+mn-cs"/>
              </a:rPr>
              <a:t>Produkt udvikling</a:t>
            </a:r>
          </a:p>
          <a:p>
            <a:r>
              <a:rPr lang="da-DK" sz="1200" kern="1200" baseline="0" dirty="0" smtClean="0">
                <a:solidFill>
                  <a:schemeClr val="tx1"/>
                </a:solidFill>
                <a:effectLst/>
                <a:latin typeface="+mn-lt"/>
                <a:ea typeface="+mn-ea"/>
                <a:cs typeface="+mn-cs"/>
              </a:rPr>
              <a:t>Bordskåner med sugekopper</a:t>
            </a:r>
          </a:p>
          <a:p>
            <a:r>
              <a:rPr lang="da-DK" sz="1200" kern="1200" baseline="0" dirty="0" smtClean="0">
                <a:solidFill>
                  <a:schemeClr val="tx1"/>
                </a:solidFill>
                <a:effectLst/>
                <a:latin typeface="+mn-lt"/>
                <a:ea typeface="+mn-ea"/>
                <a:cs typeface="+mn-cs"/>
              </a:rPr>
              <a:t>Målgruppe</a:t>
            </a:r>
          </a:p>
          <a:p>
            <a:r>
              <a:rPr lang="da-DK" sz="1200" kern="1200" baseline="0" dirty="0" smtClean="0">
                <a:solidFill>
                  <a:schemeClr val="tx1"/>
                </a:solidFill>
                <a:effectLst/>
                <a:latin typeface="+mn-lt"/>
                <a:ea typeface="+mn-ea"/>
                <a:cs typeface="+mn-cs"/>
              </a:rPr>
              <a:t>Markedsføring</a:t>
            </a:r>
          </a:p>
          <a:p>
            <a:r>
              <a:rPr lang="da-DK" sz="1200" kern="1200" baseline="0" dirty="0" smtClean="0">
                <a:solidFill>
                  <a:schemeClr val="tx1"/>
                </a:solidFill>
                <a:effectLst/>
                <a:latin typeface="+mn-lt"/>
                <a:ea typeface="+mn-ea"/>
                <a:cs typeface="+mn-cs"/>
              </a:rPr>
              <a:t>Virksomhed</a:t>
            </a:r>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3E262E7F-3B6E-478C-8CA7-ABBD85E21538}" type="slidenum">
              <a:rPr lang="da-DK" smtClean="0"/>
              <a:t>3</a:t>
            </a:fld>
            <a:endParaRPr lang="da-DK"/>
          </a:p>
        </p:txBody>
      </p:sp>
    </p:spTree>
    <p:extLst>
      <p:ext uri="{BB962C8B-B14F-4D97-AF65-F5344CB8AC3E}">
        <p14:creationId xmlns:p14="http://schemas.microsoft.com/office/powerpoint/2010/main" val="34862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Vælg</a:t>
            </a:r>
            <a:r>
              <a:rPr lang="da-DK" baseline="0" dirty="0" smtClean="0"/>
              <a:t>e imellem forskellige teksttyper alt efter formål</a:t>
            </a:r>
          </a:p>
          <a:p>
            <a:endParaRPr lang="da-DK" dirty="0" smtClean="0"/>
          </a:p>
          <a:p>
            <a:r>
              <a:rPr lang="da-DK" dirty="0" smtClean="0"/>
              <a:t>Her </a:t>
            </a:r>
            <a:r>
              <a:rPr lang="da-DK" dirty="0" smtClean="0"/>
              <a:t>er emballagen til vores lampe. </a:t>
            </a:r>
          </a:p>
          <a:p>
            <a:r>
              <a:rPr lang="da-DK" dirty="0" smtClean="0"/>
              <a:t>Bestående</a:t>
            </a:r>
            <a:r>
              <a:rPr lang="da-DK" baseline="0" dirty="0" smtClean="0"/>
              <a:t> af top med logo og bund med information om produktet. </a:t>
            </a:r>
          </a:p>
          <a:p>
            <a:r>
              <a:rPr lang="da-DK" dirty="0" smtClean="0"/>
              <a:t>Information</a:t>
            </a:r>
            <a:r>
              <a:rPr lang="da-DK" baseline="0" dirty="0" smtClean="0"/>
              <a:t> skrevet kort og konkret. </a:t>
            </a:r>
            <a:endParaRPr lang="da-DK" dirty="0" smtClean="0"/>
          </a:p>
          <a:p>
            <a:endParaRPr lang="da-DK" dirty="0" smtClean="0"/>
          </a:p>
          <a:p>
            <a:endParaRPr lang="da-DK" dirty="0" smtClean="0"/>
          </a:p>
          <a:p>
            <a:r>
              <a:rPr lang="da-DK" dirty="0" smtClean="0"/>
              <a:t>*********</a:t>
            </a:r>
          </a:p>
          <a:p>
            <a:r>
              <a:rPr lang="da-DK" sz="1200" b="0" i="0" kern="1200" dirty="0" smtClean="0">
                <a:solidFill>
                  <a:schemeClr val="tx1"/>
                </a:solidFill>
                <a:effectLst/>
                <a:latin typeface="+mn-lt"/>
                <a:ea typeface="+mn-ea"/>
                <a:cs typeface="+mn-cs"/>
              </a:rPr>
              <a:t>Pas på - her menes ikke </a:t>
            </a:r>
            <a:r>
              <a:rPr lang="da-DK" sz="1200" b="0" i="1" kern="1200" dirty="0" smtClean="0">
                <a:solidFill>
                  <a:schemeClr val="tx1"/>
                </a:solidFill>
                <a:effectLst/>
                <a:latin typeface="+mn-lt"/>
                <a:ea typeface="+mn-ea"/>
                <a:cs typeface="+mn-cs"/>
              </a:rPr>
              <a:t>’typer’</a:t>
            </a:r>
            <a:r>
              <a:rPr lang="da-DK" sz="1200" b="0" i="0" kern="1200" dirty="0" smtClean="0">
                <a:solidFill>
                  <a:schemeClr val="tx1"/>
                </a:solidFill>
                <a:effectLst/>
                <a:latin typeface="+mn-lt"/>
                <a:ea typeface="+mn-ea"/>
                <a:cs typeface="+mn-cs"/>
              </a:rPr>
              <a:t> som i fx Times New Roman! Der menes nærmere, hvilket formål en tekst har.</a:t>
            </a:r>
          </a:p>
          <a:p>
            <a:r>
              <a:rPr lang="da-DK" sz="1200" b="0" i="0" kern="1200" dirty="0" smtClean="0">
                <a:solidFill>
                  <a:schemeClr val="tx1"/>
                </a:solidFill>
                <a:effectLst/>
                <a:latin typeface="+mn-lt"/>
                <a:ea typeface="+mn-ea"/>
                <a:cs typeface="+mn-cs"/>
              </a:rPr>
              <a:t>Ud fra et kendskab til forskellige former for skriftlige produkter skal man kunne vælge, og selvfølgelig også konkret anvende, den form, der passer bedst til indholdet og situationen.</a:t>
            </a:r>
          </a:p>
          <a:p>
            <a:r>
              <a:rPr lang="da-DK" sz="1200" b="0" i="0" kern="1200" dirty="0" smtClean="0">
                <a:solidFill>
                  <a:schemeClr val="tx1"/>
                </a:solidFill>
                <a:effectLst/>
                <a:latin typeface="+mn-lt"/>
                <a:ea typeface="+mn-ea"/>
                <a:cs typeface="+mn-cs"/>
              </a:rPr>
              <a:t>Man skal altså beherske forskellige skrivegenrer og kunne se fordele og ulemper ved dem.</a:t>
            </a:r>
          </a:p>
          <a:p>
            <a:r>
              <a:rPr lang="da-DK" sz="1200" b="0" i="0" kern="1200" dirty="0" smtClean="0">
                <a:solidFill>
                  <a:schemeClr val="tx1"/>
                </a:solidFill>
                <a:effectLst/>
                <a:latin typeface="+mn-lt"/>
                <a:ea typeface="+mn-ea"/>
                <a:cs typeface="+mn-cs"/>
              </a:rPr>
              <a:t>Det, man skal kunne vise her, har meget til fælles med formidlings- og præsentationsformer (Metoder 5) og kommunikative færdigheder (Samspil 5).</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21</a:t>
            </a:fld>
            <a:endParaRPr lang="da-DK"/>
          </a:p>
        </p:txBody>
      </p:sp>
    </p:spTree>
    <p:extLst>
      <p:ext uri="{BB962C8B-B14F-4D97-AF65-F5344CB8AC3E}">
        <p14:creationId xmlns:p14="http://schemas.microsoft.com/office/powerpoint/2010/main" val="179584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Kommer igen i</a:t>
            </a:r>
            <a:r>
              <a:rPr lang="da-DK" baseline="0" dirty="0" smtClean="0"/>
              <a:t> Formidlingsprojekt</a:t>
            </a:r>
            <a:endParaRPr lang="da-DK" dirty="0" smtClean="0"/>
          </a:p>
          <a:p>
            <a:endParaRPr lang="da-DK" dirty="0" smtClean="0"/>
          </a:p>
          <a:p>
            <a:r>
              <a:rPr lang="da-DK" dirty="0" smtClean="0"/>
              <a:t>Søge, vurdere, udvælge</a:t>
            </a:r>
            <a:r>
              <a:rPr lang="da-DK" baseline="0" dirty="0" smtClean="0"/>
              <a:t> og bearbejde kilder i forskellige fag.</a:t>
            </a:r>
            <a:endParaRPr lang="da-DK" dirty="0" smtClean="0"/>
          </a:p>
          <a:p>
            <a:endParaRPr lang="da-DK" dirty="0" smtClean="0"/>
          </a:p>
          <a:p>
            <a:r>
              <a:rPr lang="da-DK" dirty="0" smtClean="0"/>
              <a:t>Denne </a:t>
            </a:r>
            <a:r>
              <a:rPr lang="da-DK" dirty="0" smtClean="0"/>
              <a:t>har jeg et andet eksempel</a:t>
            </a:r>
            <a:r>
              <a:rPr lang="da-DK" baseline="0" dirty="0" smtClean="0"/>
              <a:t> på i næste opgave. Dette har jeg valgt da man kan søge viden på mange forskellige måder. </a:t>
            </a:r>
          </a:p>
          <a:p>
            <a:r>
              <a:rPr lang="da-DK" baseline="0" dirty="0" smtClean="0"/>
              <a:t>I denne opgave</a:t>
            </a:r>
          </a:p>
          <a:p>
            <a:r>
              <a:rPr lang="da-DK" baseline="0" dirty="0" smtClean="0"/>
              <a:t>	Ud og kigge i butikker (se hvad andre gør)</a:t>
            </a:r>
          </a:p>
          <a:p>
            <a:r>
              <a:rPr lang="da-DK" baseline="0" dirty="0" smtClean="0"/>
              <a:t>	Analysere disse og bruge det som inspiration (en form for </a:t>
            </a:r>
            <a:r>
              <a:rPr lang="da-DK" baseline="0" dirty="0" err="1" smtClean="0"/>
              <a:t>facit-liste</a:t>
            </a:r>
            <a:r>
              <a:rPr lang="da-DK" baseline="0" dirty="0" smtClean="0"/>
              <a:t>)</a:t>
            </a:r>
          </a:p>
          <a:p>
            <a:r>
              <a:rPr lang="da-DK" baseline="0" dirty="0" smtClean="0"/>
              <a:t>Troværdighed? = </a:t>
            </a:r>
            <a:r>
              <a:rPr lang="da-DK" baseline="0" dirty="0" err="1" smtClean="0"/>
              <a:t>jaa</a:t>
            </a:r>
            <a:r>
              <a:rPr lang="da-DK" baseline="0" dirty="0" smtClean="0"/>
              <a:t>, det bliver ikke meget mere troværdigt end dette.</a:t>
            </a:r>
          </a:p>
          <a:p>
            <a:endParaRPr lang="da-DK" baseline="0" dirty="0" smtClean="0"/>
          </a:p>
          <a:p>
            <a:r>
              <a:rPr lang="da-DK" baseline="0" dirty="0" smtClean="0"/>
              <a:t>********</a:t>
            </a:r>
          </a:p>
          <a:p>
            <a:r>
              <a:rPr lang="da-DK" sz="1200" b="0" i="0" kern="1200" dirty="0" smtClean="0">
                <a:solidFill>
                  <a:schemeClr val="tx1"/>
                </a:solidFill>
                <a:effectLst/>
                <a:latin typeface="+mn-lt"/>
                <a:ea typeface="+mn-ea"/>
                <a:cs typeface="+mn-cs"/>
              </a:rPr>
              <a:t>Man skal kunne vurdere, hvor man vil søge information (fx google, specialdatabaser, bibliotekskataloger, statistik, avisarkiver), og hvordan man vil søge kilder til et konkret formål (usystematisk googlesøgning, ekspertsøgning, stafetsøgning, systematisk søgning/bloksøgning/emneordssøgning), og man skal kunne bruge søgekommandoer til fx at indsnævre en søgning.</a:t>
            </a:r>
          </a:p>
          <a:p>
            <a:r>
              <a:rPr lang="da-DK" sz="1200" b="0" i="0" kern="1200" dirty="0" smtClean="0">
                <a:solidFill>
                  <a:schemeClr val="tx1"/>
                </a:solidFill>
                <a:effectLst/>
                <a:latin typeface="+mn-lt"/>
                <a:ea typeface="+mn-ea"/>
                <a:cs typeface="+mn-cs"/>
              </a:rPr>
              <a:t>Man skal kunne vurdere, om en kilde er troværdig til det formål, man skal bruge den til, og kende de kriterier, man kan bruge for at fastslå troværdigheden.</a:t>
            </a:r>
          </a:p>
          <a:p>
            <a:r>
              <a:rPr lang="da-DK" sz="1200" b="0" i="0" kern="1200" dirty="0" smtClean="0">
                <a:solidFill>
                  <a:schemeClr val="tx1"/>
                </a:solidFill>
                <a:effectLst/>
                <a:latin typeface="+mn-lt"/>
                <a:ea typeface="+mn-ea"/>
                <a:cs typeface="+mn-cs"/>
              </a:rPr>
              <a:t>Man skal kunne afkode, hvilken slags faglighed man finder i hver enkelt kilde (er en beskrivelse af en persons symptomer fx mest biologi eller psykologi?), og om den har en passende sværhedsgrad, så man kan bruge kilden rigtigt og argumentere for sine valg.</a:t>
            </a:r>
          </a:p>
          <a:p>
            <a:r>
              <a:rPr lang="da-DK" sz="1200" b="0" i="0" kern="1200" dirty="0" smtClean="0">
                <a:solidFill>
                  <a:schemeClr val="tx1"/>
                </a:solidFill>
                <a:effectLst/>
                <a:latin typeface="+mn-lt"/>
                <a:ea typeface="+mn-ea"/>
                <a:cs typeface="+mn-cs"/>
              </a:rPr>
              <a:t>I forhold til anvendelse af kilder er det især vigtigt, at man kan bruge kilder som støtte for sin egen, selvstændige argumentation, frem for at bygge sin tekst op over en kilde og dermed risikere at plagiere. Hvis man har forkortet, oversat eller omformuleret en kilde, kan det nemlig stadig være plagiat.</a:t>
            </a:r>
          </a:p>
          <a:p>
            <a:endParaRPr lang="da-DK" baseline="0" dirty="0" smtClean="0"/>
          </a:p>
        </p:txBody>
      </p:sp>
      <p:sp>
        <p:nvSpPr>
          <p:cNvPr id="4" name="Pladsholder til slidenummer 3"/>
          <p:cNvSpPr>
            <a:spLocks noGrp="1"/>
          </p:cNvSpPr>
          <p:nvPr>
            <p:ph type="sldNum" sz="quarter" idx="10"/>
          </p:nvPr>
        </p:nvSpPr>
        <p:spPr/>
        <p:txBody>
          <a:bodyPr/>
          <a:lstStyle/>
          <a:p>
            <a:fld id="{3E262E7F-3B6E-478C-8CA7-ABBD85E21538}" type="slidenum">
              <a:rPr lang="da-DK" smtClean="0"/>
              <a:t>22</a:t>
            </a:fld>
            <a:endParaRPr lang="da-DK"/>
          </a:p>
        </p:txBody>
      </p:sp>
    </p:spTree>
    <p:extLst>
      <p:ext uri="{BB962C8B-B14F-4D97-AF65-F5344CB8AC3E}">
        <p14:creationId xmlns:p14="http://schemas.microsoft.com/office/powerpoint/2010/main" val="2507438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Redegør for</a:t>
            </a:r>
            <a:r>
              <a:rPr lang="da-DK" baseline="0" dirty="0" smtClean="0"/>
              <a:t> emne (EL-lære)</a:t>
            </a:r>
          </a:p>
          <a:p>
            <a:r>
              <a:rPr lang="da-DK" baseline="0" dirty="0" smtClean="0"/>
              <a:t>Fysik B pensum</a:t>
            </a:r>
          </a:p>
          <a:p>
            <a:r>
              <a:rPr lang="da-DK" baseline="0" dirty="0" smtClean="0"/>
              <a:t>5-8 min </a:t>
            </a:r>
            <a:r>
              <a:rPr lang="da-DK" baseline="0" dirty="0" smtClean="0"/>
              <a:t>videoer</a:t>
            </a:r>
          </a:p>
          <a:p>
            <a:r>
              <a:rPr lang="da-DK" baseline="0" dirty="0" smtClean="0"/>
              <a:t>Videnskabeligt projekt</a:t>
            </a:r>
            <a:endParaRPr lang="da-DK" baseline="0" dirty="0" smtClean="0"/>
          </a:p>
          <a:p>
            <a:endParaRPr lang="da-DK" baseline="0" dirty="0" smtClean="0"/>
          </a:p>
          <a:p>
            <a:r>
              <a:rPr lang="da-DK" baseline="0" dirty="0" smtClean="0"/>
              <a:t>Disposition, manuskript skrivning, præsentation og video redigering</a:t>
            </a:r>
          </a:p>
          <a:p>
            <a:endParaRPr lang="da-DK" baseline="0" dirty="0" smtClean="0"/>
          </a:p>
          <a:p>
            <a:r>
              <a:rPr lang="da-DK" baseline="0" dirty="0" smtClean="0"/>
              <a:t>Evaluering – i-klassen ser vores, vi ser deres og giver kvalitativ feedback. </a:t>
            </a:r>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23</a:t>
            </a:fld>
            <a:endParaRPr lang="da-DK"/>
          </a:p>
        </p:txBody>
      </p:sp>
    </p:spTree>
    <p:extLst>
      <p:ext uri="{BB962C8B-B14F-4D97-AF65-F5344CB8AC3E}">
        <p14:creationId xmlns:p14="http://schemas.microsoft.com/office/powerpoint/2010/main" val="4192057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Dokumentere viden og</a:t>
            </a:r>
            <a:r>
              <a:rPr lang="da-DK" sz="1200" b="0" i="0" kern="1200" baseline="0" dirty="0" smtClean="0">
                <a:solidFill>
                  <a:schemeClr val="tx1"/>
                </a:solidFill>
                <a:effectLst/>
                <a:latin typeface="+mn-lt"/>
                <a:ea typeface="+mn-ea"/>
                <a:cs typeface="+mn-cs"/>
              </a:rPr>
              <a:t> anvendelse af forskellige præsentationsformer</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Jeg </a:t>
            </a:r>
            <a:r>
              <a:rPr lang="da-DK" sz="1200" b="0" i="0" kern="1200" dirty="0" smtClean="0">
                <a:solidFill>
                  <a:schemeClr val="tx1"/>
                </a:solidFill>
                <a:effectLst/>
                <a:latin typeface="+mn-lt"/>
                <a:ea typeface="+mn-ea"/>
                <a:cs typeface="+mn-cs"/>
              </a:rPr>
              <a:t>skal kende forskellige</a:t>
            </a:r>
            <a:r>
              <a:rPr lang="da-DK" sz="1200" b="0" i="0" kern="1200" baseline="0" dirty="0" smtClean="0">
                <a:solidFill>
                  <a:schemeClr val="tx1"/>
                </a:solidFill>
                <a:effectLst/>
                <a:latin typeface="+mn-lt"/>
                <a:ea typeface="+mn-ea"/>
                <a:cs typeface="+mn-cs"/>
              </a:rPr>
              <a:t> kommunikationsmodeller. Disse skal jeg kunne bruge og lave argumenterede valgt hvorfor jeg vælger at præsentere som jeg gør. I dette tilfælde lavede vi en film med massere af speciel </a:t>
            </a:r>
            <a:r>
              <a:rPr lang="da-DK" sz="1200" b="0" i="0" kern="1200" baseline="0" dirty="0" err="1" smtClean="0">
                <a:solidFill>
                  <a:schemeClr val="tx1"/>
                </a:solidFill>
                <a:effectLst/>
                <a:latin typeface="+mn-lt"/>
                <a:ea typeface="+mn-ea"/>
                <a:cs typeface="+mn-cs"/>
              </a:rPr>
              <a:t>effects</a:t>
            </a:r>
            <a:r>
              <a:rPr lang="da-DK" sz="1200" b="0" i="0" kern="1200" baseline="0" dirty="0" smtClean="0">
                <a:solidFill>
                  <a:schemeClr val="tx1"/>
                </a:solidFill>
                <a:effectLst/>
                <a:latin typeface="+mn-lt"/>
                <a:ea typeface="+mn-ea"/>
                <a:cs typeface="+mn-cs"/>
              </a:rPr>
              <a:t> da vores målgruppe var 2.I. Vi går på en teknisk skole, og her vil folk hellere se på noget teknisk, end f.eks. Tavle undervisning eller en podcast. </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Kende forskellige kommunikationsmodeller</a:t>
            </a:r>
          </a:p>
          <a:p>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Laswells</a:t>
            </a:r>
            <a:r>
              <a:rPr lang="da-DK" sz="1200" b="0" i="0" kern="1200" baseline="0" dirty="0" smtClean="0">
                <a:solidFill>
                  <a:schemeClr val="tx1"/>
                </a:solidFill>
                <a:effectLst/>
                <a:latin typeface="+mn-lt"/>
                <a:ea typeface="+mn-ea"/>
                <a:cs typeface="+mn-cs"/>
              </a:rPr>
              <a:t> – Afsender, budskab, medie, modtager og effekt/ kodningen (kanylemodellen)</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	AIDA</a:t>
            </a:r>
            <a:r>
              <a:rPr lang="da-DK" sz="1200" b="0" i="0" kern="1200" baseline="0" dirty="0" smtClean="0">
                <a:solidFill>
                  <a:schemeClr val="tx1"/>
                </a:solidFill>
                <a:effectLst/>
                <a:latin typeface="+mn-lt"/>
                <a:ea typeface="+mn-ea"/>
                <a:cs typeface="+mn-cs"/>
              </a:rPr>
              <a:t> - </a:t>
            </a:r>
            <a:r>
              <a:rPr lang="da-DK" sz="1200" b="0" i="0" kern="1200" dirty="0" smtClean="0">
                <a:solidFill>
                  <a:schemeClr val="tx1"/>
                </a:solidFill>
                <a:effectLst/>
                <a:latin typeface="+mn-lt"/>
                <a:ea typeface="+mn-ea"/>
                <a:cs typeface="+mn-cs"/>
              </a:rPr>
              <a:t>Attention, </a:t>
            </a:r>
            <a:r>
              <a:rPr lang="da-DK" sz="1200" b="0" i="0" kern="1200" dirty="0" err="1" smtClean="0">
                <a:solidFill>
                  <a:schemeClr val="tx1"/>
                </a:solidFill>
                <a:effectLst/>
                <a:latin typeface="+mn-lt"/>
                <a:ea typeface="+mn-ea"/>
                <a:cs typeface="+mn-cs"/>
              </a:rPr>
              <a:t>Interest</a:t>
            </a:r>
            <a:r>
              <a:rPr lang="da-DK" sz="1200" b="0" i="0" kern="1200" dirty="0" smtClean="0">
                <a:solidFill>
                  <a:schemeClr val="tx1"/>
                </a:solidFill>
                <a:effectLst/>
                <a:latin typeface="+mn-lt"/>
                <a:ea typeface="+mn-ea"/>
                <a:cs typeface="+mn-cs"/>
              </a:rPr>
              <a:t>, Desire og Action / Opmærksomhed, interesse,</a:t>
            </a:r>
            <a:r>
              <a:rPr lang="da-DK" sz="1200" b="0" i="0" kern="1200" baseline="0" dirty="0" smtClean="0">
                <a:solidFill>
                  <a:schemeClr val="tx1"/>
                </a:solidFill>
                <a:effectLst/>
                <a:latin typeface="+mn-lt"/>
                <a:ea typeface="+mn-ea"/>
                <a:cs typeface="+mn-cs"/>
              </a:rPr>
              <a:t> ønske og handling</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Fast</a:t>
            </a:r>
            <a:r>
              <a:rPr lang="da-DK" sz="1200" b="0" i="0" kern="1200" baseline="0" dirty="0" smtClean="0">
                <a:solidFill>
                  <a:schemeClr val="tx1"/>
                </a:solidFill>
                <a:effectLst/>
                <a:latin typeface="+mn-lt"/>
                <a:ea typeface="+mn-ea"/>
                <a:cs typeface="+mn-cs"/>
              </a:rPr>
              <a:t> mål – Lav en film</a:t>
            </a:r>
          </a:p>
          <a:p>
            <a:r>
              <a:rPr lang="da-DK" sz="1200" b="0" i="0" kern="1200" baseline="0" dirty="0" smtClean="0">
                <a:solidFill>
                  <a:schemeClr val="tx1"/>
                </a:solidFill>
                <a:effectLst/>
                <a:latin typeface="+mn-lt"/>
                <a:ea typeface="+mn-ea"/>
                <a:cs typeface="+mn-cs"/>
              </a:rPr>
              <a:t>Forskellige måde at lave en film</a:t>
            </a:r>
          </a:p>
          <a:p>
            <a:r>
              <a:rPr lang="da-DK" sz="1200" b="0" i="0" kern="1200" baseline="0" dirty="0" smtClean="0">
                <a:solidFill>
                  <a:schemeClr val="tx1"/>
                </a:solidFill>
                <a:effectLst/>
                <a:latin typeface="+mn-lt"/>
                <a:ea typeface="+mn-ea"/>
                <a:cs typeface="+mn-cs"/>
              </a:rPr>
              <a:t>	Tavle, power point, speciel </a:t>
            </a:r>
            <a:r>
              <a:rPr lang="da-DK" sz="1200" b="0" i="0" kern="1200" baseline="0" dirty="0" err="1" smtClean="0">
                <a:solidFill>
                  <a:schemeClr val="tx1"/>
                </a:solidFill>
                <a:effectLst/>
                <a:latin typeface="+mn-lt"/>
                <a:ea typeface="+mn-ea"/>
                <a:cs typeface="+mn-cs"/>
              </a:rPr>
              <a:t>effects</a:t>
            </a:r>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Fordele ved forskellige måder (film var bestemt)</a:t>
            </a:r>
          </a:p>
          <a:p>
            <a:r>
              <a:rPr lang="da-DK" sz="1200" b="0" i="0" kern="1200" baseline="0" dirty="0" smtClean="0">
                <a:solidFill>
                  <a:schemeClr val="tx1"/>
                </a:solidFill>
                <a:effectLst/>
                <a:latin typeface="+mn-lt"/>
                <a:ea typeface="+mn-ea"/>
                <a:cs typeface="+mn-cs"/>
              </a:rPr>
              <a:t>Tavle – ældre del </a:t>
            </a:r>
          </a:p>
          <a:p>
            <a:r>
              <a:rPr lang="da-DK" sz="1200" b="0" i="0" kern="1200" baseline="0" dirty="0" smtClean="0">
                <a:solidFill>
                  <a:schemeClr val="tx1"/>
                </a:solidFill>
                <a:effectLst/>
                <a:latin typeface="+mn-lt"/>
                <a:ea typeface="+mn-ea"/>
                <a:cs typeface="+mn-cs"/>
              </a:rPr>
              <a:t>Power point – business </a:t>
            </a:r>
          </a:p>
          <a:p>
            <a:r>
              <a:rPr lang="da-DK" sz="1200" b="0" i="0" kern="1200" baseline="0" dirty="0" smtClean="0">
                <a:solidFill>
                  <a:schemeClr val="tx1"/>
                </a:solidFill>
                <a:effectLst/>
                <a:latin typeface="+mn-lt"/>
                <a:ea typeface="+mn-ea"/>
                <a:cs typeface="+mn-cs"/>
              </a:rPr>
              <a:t>Speciel </a:t>
            </a:r>
            <a:r>
              <a:rPr lang="da-DK" sz="1200" b="0" i="0" kern="1200" baseline="0" dirty="0" err="1" smtClean="0">
                <a:solidFill>
                  <a:schemeClr val="tx1"/>
                </a:solidFill>
                <a:effectLst/>
                <a:latin typeface="+mn-lt"/>
                <a:ea typeface="+mn-ea"/>
                <a:cs typeface="+mn-cs"/>
              </a:rPr>
              <a:t>effect</a:t>
            </a:r>
            <a:r>
              <a:rPr lang="da-DK" sz="1200" b="0" i="0" kern="1200" baseline="0" dirty="0" smtClean="0">
                <a:solidFill>
                  <a:schemeClr val="tx1"/>
                </a:solidFill>
                <a:effectLst/>
                <a:latin typeface="+mn-lt"/>
                <a:ea typeface="+mn-ea"/>
                <a:cs typeface="+mn-cs"/>
              </a:rPr>
              <a:t> – teknisk = teknisk gymnasium = nørderne</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Argumentere for valg</a:t>
            </a:r>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Hvornår har jeg valgt de forskellige præsentationsformer, og hvorfor netop disse? </a:t>
            </a:r>
            <a:br>
              <a:rPr lang="da-DK" sz="1200" b="0" i="0" kern="1200" baseline="0" dirty="0" smtClean="0">
                <a:solidFill>
                  <a:schemeClr val="tx1"/>
                </a:solidFill>
                <a:effectLst/>
                <a:latin typeface="+mn-lt"/>
                <a:ea typeface="+mn-ea"/>
                <a:cs typeface="+mn-cs"/>
              </a:rPr>
            </a:br>
            <a:r>
              <a:rPr lang="da-DK" sz="1200" b="0" i="0" kern="1200" baseline="0" dirty="0" smtClean="0">
                <a:solidFill>
                  <a:schemeClr val="tx1"/>
                </a:solidFill>
                <a:effectLst/>
                <a:latin typeface="+mn-lt"/>
                <a:ea typeface="+mn-ea"/>
                <a:cs typeface="+mn-cs"/>
              </a:rPr>
              <a:t>Forklare sammenspillet mellem det mundtlige og det skriftlige. Mellem ord og billeder (verbale og det visuelle, eller form og indhold)</a:t>
            </a:r>
          </a:p>
          <a:p>
            <a:r>
              <a:rPr lang="da-DK" sz="1200" b="0" i="0" kern="1200" baseline="0" dirty="0" smtClean="0">
                <a:solidFill>
                  <a:schemeClr val="tx1"/>
                </a:solidFill>
                <a:effectLst/>
                <a:latin typeface="+mn-lt"/>
                <a:ea typeface="+mn-ea"/>
                <a:cs typeface="+mn-cs"/>
              </a:rPr>
              <a:t>Synopsis manuskript og stikord. Hvad skal man være opmærksom på?</a:t>
            </a:r>
          </a:p>
          <a:p>
            <a:endParaRPr lang="da-DK" sz="1200" b="0" i="0" kern="1200" baseline="0" dirty="0" smtClean="0">
              <a:solidFill>
                <a:schemeClr val="tx1"/>
              </a:solidFill>
              <a:effectLst/>
              <a:latin typeface="+mn-lt"/>
              <a:ea typeface="+mn-ea"/>
              <a:cs typeface="+mn-cs"/>
            </a:endParaRPr>
          </a:p>
          <a:p>
            <a:endParaRPr lang="da-DK" sz="1200" b="0" i="0" kern="1200" baseline="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t>
            </a:r>
          </a:p>
          <a:p>
            <a:r>
              <a:rPr lang="da-DK" sz="1200" b="0" i="0" kern="1200" dirty="0" smtClean="0">
                <a:solidFill>
                  <a:schemeClr val="tx1"/>
                </a:solidFill>
                <a:effectLst/>
                <a:latin typeface="+mn-lt"/>
                <a:ea typeface="+mn-ea"/>
                <a:cs typeface="+mn-cs"/>
              </a:rPr>
              <a:t>Man skal kende forskellige kommunikationsmodeller og vide, hvordan man anvender dem.</a:t>
            </a:r>
          </a:p>
          <a:p>
            <a:r>
              <a:rPr lang="da-DK" sz="1200" b="0" i="0" kern="1200" dirty="0" smtClean="0">
                <a:solidFill>
                  <a:schemeClr val="tx1"/>
                </a:solidFill>
                <a:effectLst/>
                <a:latin typeface="+mn-lt"/>
                <a:ea typeface="+mn-ea"/>
                <a:cs typeface="+mn-cs"/>
              </a:rPr>
              <a:t>Man skal kende mange forskellige måder at formidle eller præsentere noget stof på, og man skal kunne fremhæve fordele og ulemper ved disse præsentationsformer i konkrete situationer, med konkret indhold og til konkrete målgrupper.</a:t>
            </a:r>
          </a:p>
          <a:p>
            <a:r>
              <a:rPr lang="da-DK" sz="1200" b="0" i="0" kern="1200" dirty="0" smtClean="0">
                <a:solidFill>
                  <a:schemeClr val="tx1"/>
                </a:solidFill>
                <a:effectLst/>
                <a:latin typeface="+mn-lt"/>
                <a:ea typeface="+mn-ea"/>
                <a:cs typeface="+mn-cs"/>
              </a:rPr>
              <a:t>Man skal kunne argumentere sagligt/fagligt for, hvornår man har valgt hvilke præsentations-/formidlingsformer og kritisere sine egne valg. Man skal kunne forklare samspillet mellem det mundtlige og det skriftlige, mellem ord og billeder (= det verbale og det visuelle) og mellem form og indhold.</a:t>
            </a:r>
          </a:p>
          <a:p>
            <a:r>
              <a:rPr lang="da-DK" sz="1200" b="0" i="0" kern="1200" dirty="0" smtClean="0">
                <a:solidFill>
                  <a:schemeClr val="tx1"/>
                </a:solidFill>
                <a:effectLst/>
                <a:latin typeface="+mn-lt"/>
                <a:ea typeface="+mn-ea"/>
                <a:cs typeface="+mn-cs"/>
              </a:rPr>
              <a:t>Ved en mundtlig præsentation skal man kunne lave synopsis, manuskript og stikord, ligesom man skal kunne argumentere for sine valg mht. layout. Derudover skal man kunne beskrive, hvad det er, man skal være opmærksom på, når man laver synopsis, manuskript og stikord.</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24</a:t>
            </a:fld>
            <a:endParaRPr lang="da-DK"/>
          </a:p>
        </p:txBody>
      </p:sp>
    </p:spTree>
    <p:extLst>
      <p:ext uri="{BB962C8B-B14F-4D97-AF65-F5344CB8AC3E}">
        <p14:creationId xmlns:p14="http://schemas.microsoft.com/office/powerpoint/2010/main" val="1287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Søge,</a:t>
            </a:r>
            <a:r>
              <a:rPr lang="da-DK" sz="1200" b="0" i="0" kern="1200" baseline="0" dirty="0" smtClean="0">
                <a:solidFill>
                  <a:schemeClr val="tx1"/>
                </a:solidFill>
                <a:effectLst/>
                <a:latin typeface="+mn-lt"/>
                <a:ea typeface="+mn-ea"/>
                <a:cs typeface="+mn-cs"/>
              </a:rPr>
              <a:t> vurdere, udvælge og bearbejde kilder i forskelige fag.</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I</a:t>
            </a:r>
            <a:r>
              <a:rPr lang="da-DK" sz="1200" b="0" i="0" kern="1200" baseline="0" dirty="0" smtClean="0">
                <a:solidFill>
                  <a:schemeClr val="tx1"/>
                </a:solidFill>
                <a:effectLst/>
                <a:latin typeface="+mn-lt"/>
                <a:ea typeface="+mn-ea"/>
                <a:cs typeface="+mn-cs"/>
              </a:rPr>
              <a:t> </a:t>
            </a:r>
            <a:r>
              <a:rPr lang="da-DK" sz="1200" b="0" i="0" kern="1200" baseline="0" dirty="0" smtClean="0">
                <a:solidFill>
                  <a:schemeClr val="tx1"/>
                </a:solidFill>
                <a:effectLst/>
                <a:latin typeface="+mn-lt"/>
                <a:ea typeface="+mn-ea"/>
                <a:cs typeface="+mn-cs"/>
              </a:rPr>
              <a:t>dette projekt skulle vi bruge viden fra vores del af pensum. Denne viden skulle dobbelttjekkes for dets gyldighed. Når der kigges på viden på internettet skal man huske at vurdere siden for dens gyldighed. </a:t>
            </a:r>
          </a:p>
          <a:p>
            <a:r>
              <a:rPr lang="da-DK" sz="1200" b="0" i="0" kern="1200" baseline="0" dirty="0" smtClean="0">
                <a:solidFill>
                  <a:schemeClr val="tx1"/>
                </a:solidFill>
                <a:effectLst/>
                <a:latin typeface="+mn-lt"/>
                <a:ea typeface="+mn-ea"/>
                <a:cs typeface="+mn-cs"/>
              </a:rPr>
              <a:t>En ting man også skal holde sig for øje når man henter viden fra forskellige steder er faren for plagiat. Derfor er det vigtigt ALTID at have kilder på. </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t>
            </a:r>
          </a:p>
          <a:p>
            <a:r>
              <a:rPr lang="da-DK" sz="1200" b="0" i="0" kern="1200" dirty="0" smtClean="0">
                <a:solidFill>
                  <a:schemeClr val="tx1"/>
                </a:solidFill>
                <a:effectLst/>
                <a:latin typeface="+mn-lt"/>
                <a:ea typeface="+mn-ea"/>
                <a:cs typeface="+mn-cs"/>
              </a:rPr>
              <a:t>Man skal kunne vurdere, hvor man vil søge information (fx google, specialdatabaser, bibliotekskataloger, statistik, avisarkiver), og hvordan man vil søge kilder til et konkret formål (usystematisk googlesøgning, ekspertsøgning, stafetsøgning, systematisk søgning/bloksøgning/emneordssøgning), og man skal kunne bruge søgekommandoer til fx at indsnævre en søgning.</a:t>
            </a:r>
          </a:p>
          <a:p>
            <a:r>
              <a:rPr lang="da-DK" sz="1200" b="0" i="0" kern="1200" dirty="0" smtClean="0">
                <a:solidFill>
                  <a:schemeClr val="tx1"/>
                </a:solidFill>
                <a:effectLst/>
                <a:latin typeface="+mn-lt"/>
                <a:ea typeface="+mn-ea"/>
                <a:cs typeface="+mn-cs"/>
              </a:rPr>
              <a:t>Man skal kunne vurdere, om en kilde er troværdig til det formål, man skal bruge den til, og kende de kriterier, man kan bruge for at fastslå troværdigheden.</a:t>
            </a:r>
          </a:p>
          <a:p>
            <a:r>
              <a:rPr lang="da-DK" sz="1200" b="0" i="0" kern="1200" dirty="0" smtClean="0">
                <a:solidFill>
                  <a:schemeClr val="tx1"/>
                </a:solidFill>
                <a:effectLst/>
                <a:latin typeface="+mn-lt"/>
                <a:ea typeface="+mn-ea"/>
                <a:cs typeface="+mn-cs"/>
              </a:rPr>
              <a:t>Man skal kunne afkode, hvilken slags faglighed man finder i hver enkelt kilde (er en beskrivelse af en persons symptomer fx mest biologi eller psykologi?), og om den har en passende sværhedsgrad, så man kan bruge kilden rigtigt og argumentere for sine valg.</a:t>
            </a:r>
          </a:p>
          <a:p>
            <a:r>
              <a:rPr lang="da-DK" sz="1200" b="0" i="0" kern="1200" dirty="0" smtClean="0">
                <a:solidFill>
                  <a:schemeClr val="tx1"/>
                </a:solidFill>
                <a:effectLst/>
                <a:latin typeface="+mn-lt"/>
                <a:ea typeface="+mn-ea"/>
                <a:cs typeface="+mn-cs"/>
              </a:rPr>
              <a:t>I forhold til anvendelse af kilder er det især vigtigt, at man kan bruge kilder som støtte for sin egen, selvstændige argumentation, frem for at bygge sin tekst op over en kilde og dermed risikere at plagiere. Hvis man har forkortet, oversat eller omformuleret en kilde, kan det nemlig stadig være plagiat.</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25</a:t>
            </a:fld>
            <a:endParaRPr lang="da-DK"/>
          </a:p>
        </p:txBody>
      </p:sp>
    </p:spTree>
    <p:extLst>
      <p:ext uri="{BB962C8B-B14F-4D97-AF65-F5344CB8AC3E}">
        <p14:creationId xmlns:p14="http://schemas.microsoft.com/office/powerpoint/2010/main" val="2034621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Vælge</a:t>
            </a:r>
            <a:r>
              <a:rPr lang="da-DK" baseline="0" dirty="0" smtClean="0"/>
              <a:t> og anvende forskellige arbejdsformer, studiemetoder og studieteknikker.</a:t>
            </a:r>
            <a:endParaRPr lang="da-DK" dirty="0" smtClean="0"/>
          </a:p>
          <a:p>
            <a:endParaRPr lang="da-DK" dirty="0" smtClean="0"/>
          </a:p>
          <a:p>
            <a:r>
              <a:rPr lang="da-DK" dirty="0" smtClean="0"/>
              <a:t>Skelne</a:t>
            </a:r>
            <a:r>
              <a:rPr lang="da-DK" baseline="0" dirty="0" smtClean="0"/>
              <a:t> </a:t>
            </a:r>
            <a:r>
              <a:rPr lang="da-DK" baseline="0" dirty="0" smtClean="0"/>
              <a:t>mellem studiemetoder (i enkelte fag og studieområdet) - </a:t>
            </a:r>
          </a:p>
          <a:p>
            <a:r>
              <a:rPr lang="da-DK" baseline="0" dirty="0" smtClean="0"/>
              <a:t>Tidsplan = studieområdet</a:t>
            </a:r>
          </a:p>
          <a:p>
            <a:endParaRPr lang="da-DK" dirty="0" smtClean="0"/>
          </a:p>
          <a:p>
            <a:endParaRPr lang="da-DK" dirty="0" smtClean="0"/>
          </a:p>
          <a:p>
            <a:endParaRPr lang="da-DK" dirty="0" smtClean="0"/>
          </a:p>
          <a:p>
            <a:endParaRPr lang="da-DK" dirty="0" smtClean="0"/>
          </a:p>
          <a:p>
            <a:r>
              <a:rPr lang="da-DK" dirty="0" smtClean="0"/>
              <a:t>********</a:t>
            </a:r>
          </a:p>
          <a:p>
            <a:r>
              <a:rPr lang="da-DK" sz="1200" b="0" i="0" kern="1200" dirty="0" smtClean="0">
                <a:solidFill>
                  <a:schemeClr val="tx1"/>
                </a:solidFill>
                <a:effectLst/>
                <a:latin typeface="+mn-lt"/>
                <a:ea typeface="+mn-ea"/>
                <a:cs typeface="+mn-cs"/>
              </a:rPr>
              <a:t>Man skal kunne skelne mellem særfaglige metoder (metoder fra de enkelte fag) og overfaglige metoder (metoder fra Studieområdet) og i en given situation kunne vælge den/de bedste metode(r). Det gælder også, hvis man har brug for metoder fra flere fag eller områder for at løse et problem.</a:t>
            </a:r>
          </a:p>
          <a:p>
            <a:r>
              <a:rPr lang="da-DK" sz="1200" b="0" i="0" kern="1200" dirty="0" smtClean="0">
                <a:solidFill>
                  <a:schemeClr val="tx1"/>
                </a:solidFill>
                <a:effectLst/>
                <a:latin typeface="+mn-lt"/>
                <a:ea typeface="+mn-ea"/>
                <a:cs typeface="+mn-cs"/>
              </a:rPr>
              <a:t>Man skal kunne vise, at man kan overføre viden og metoder, man har lært i andre fag og projekter, og bruge dem til noget nyt, gerne på et højere niveau.</a:t>
            </a:r>
          </a:p>
          <a:p>
            <a:r>
              <a:rPr lang="da-DK" sz="1200" b="0" i="0" kern="1200" dirty="0" smtClean="0">
                <a:solidFill>
                  <a:schemeClr val="tx1"/>
                </a:solidFill>
                <a:effectLst/>
                <a:latin typeface="+mn-lt"/>
                <a:ea typeface="+mn-ea"/>
                <a:cs typeface="+mn-cs"/>
              </a:rPr>
              <a:t>Man skal kunne vurdere, hvornår man er dygtig til noget, og hvordan man kan blive bedre/lære mere. (Det har altså noget med evaluering og taksonomi at gøre.)</a:t>
            </a:r>
          </a:p>
          <a:p>
            <a:r>
              <a:rPr lang="da-DK" sz="1200" b="0" i="0" kern="1200" dirty="0" smtClean="0">
                <a:solidFill>
                  <a:schemeClr val="tx1"/>
                </a:solidFill>
                <a:effectLst/>
                <a:latin typeface="+mn-lt"/>
                <a:ea typeface="+mn-ea"/>
                <a:cs typeface="+mn-cs"/>
              </a:rPr>
              <a:t>Man skal kunne se sine og andres styrker og svagheder i forhold til alle de opgaver, der fx ligger i gruppe- og projektarbejde, så man kan yde sit bedste i samarbejde med andre og over længere tid.</a:t>
            </a:r>
          </a:p>
          <a:p>
            <a:r>
              <a:rPr lang="da-DK" sz="1200" b="0" i="0" kern="1200" dirty="0" smtClean="0">
                <a:solidFill>
                  <a:schemeClr val="tx1"/>
                </a:solidFill>
                <a:effectLst/>
                <a:latin typeface="+mn-lt"/>
                <a:ea typeface="+mn-ea"/>
                <a:cs typeface="+mn-cs"/>
              </a:rPr>
              <a:t>Man skal vide noget om de forskellige måder at formidle et fags viden på og hvilken slags formidling, man selv får mest ud af, og koble dette til hvordan man arbejder sammen med andre.</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26</a:t>
            </a:fld>
            <a:endParaRPr lang="da-DK"/>
          </a:p>
        </p:txBody>
      </p:sp>
    </p:spTree>
    <p:extLst>
      <p:ext uri="{BB962C8B-B14F-4D97-AF65-F5344CB8AC3E}">
        <p14:creationId xmlns:p14="http://schemas.microsoft.com/office/powerpoint/2010/main" val="554381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smtClean="0"/>
              <a:t>Struktureret</a:t>
            </a:r>
            <a:r>
              <a:rPr lang="en-US" baseline="0" dirty="0" smtClean="0"/>
              <a:t> form for brainstorming</a:t>
            </a:r>
          </a:p>
          <a:p>
            <a:r>
              <a:rPr lang="en-US" baseline="0" dirty="0" err="1" smtClean="0"/>
              <a:t>Stikord</a:t>
            </a:r>
            <a:r>
              <a:rPr lang="en-US" baseline="0" dirty="0" smtClean="0"/>
              <a:t> </a:t>
            </a:r>
          </a:p>
          <a:p>
            <a:r>
              <a:rPr lang="en-US" baseline="0" dirty="0" err="1" smtClean="0"/>
              <a:t>Notatteknik</a:t>
            </a:r>
            <a:r>
              <a:rPr lang="en-US" baseline="0" dirty="0" smtClean="0"/>
              <a:t> </a:t>
            </a:r>
            <a:r>
              <a:rPr lang="da-DK" baseline="0" dirty="0" smtClean="0"/>
              <a:t> - dynamisk </a:t>
            </a:r>
          </a:p>
          <a:p>
            <a:endParaRPr lang="da-DK" baseline="0" dirty="0" smtClean="0"/>
          </a:p>
        </p:txBody>
      </p:sp>
      <p:sp>
        <p:nvSpPr>
          <p:cNvPr id="4" name="Pladsholder til slidenummer 3"/>
          <p:cNvSpPr>
            <a:spLocks noGrp="1"/>
          </p:cNvSpPr>
          <p:nvPr>
            <p:ph type="sldNum" sz="quarter" idx="10"/>
          </p:nvPr>
        </p:nvSpPr>
        <p:spPr/>
        <p:txBody>
          <a:bodyPr/>
          <a:lstStyle/>
          <a:p>
            <a:fld id="{3E262E7F-3B6E-478C-8CA7-ABBD85E21538}" type="slidenum">
              <a:rPr lang="da-DK" smtClean="0"/>
              <a:t>31</a:t>
            </a:fld>
            <a:endParaRPr lang="da-DK"/>
          </a:p>
        </p:txBody>
      </p:sp>
    </p:spTree>
    <p:extLst>
      <p:ext uri="{BB962C8B-B14F-4D97-AF65-F5344CB8AC3E}">
        <p14:creationId xmlns:p14="http://schemas.microsoft.com/office/powerpoint/2010/main" val="4144644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smtClean="0"/>
              <a:t>Mere overskuelig</a:t>
            </a:r>
          </a:p>
          <a:p>
            <a:r>
              <a:rPr lang="da-DK" noProof="0" dirty="0" smtClean="0"/>
              <a:t>Viser</a:t>
            </a:r>
            <a:r>
              <a:rPr lang="da-DK" baseline="0" noProof="0" dirty="0" smtClean="0"/>
              <a:t> forskellige processer og hvordan de påvirker hinanden</a:t>
            </a:r>
          </a:p>
          <a:p>
            <a:r>
              <a:rPr lang="en-US" noProof="0" dirty="0" smtClean="0"/>
              <a:t>God </a:t>
            </a:r>
            <a:r>
              <a:rPr lang="en-US" noProof="0" dirty="0" err="1" smtClean="0"/>
              <a:t>til</a:t>
            </a:r>
            <a:r>
              <a:rPr lang="en-US" noProof="0" dirty="0" smtClean="0"/>
              <a:t> </a:t>
            </a:r>
            <a:r>
              <a:rPr lang="en-US" noProof="0" dirty="0" err="1" smtClean="0"/>
              <a:t>Flaskehalse</a:t>
            </a:r>
            <a:r>
              <a:rPr lang="en-US" baseline="0" noProof="0" dirty="0" smtClean="0"/>
              <a:t> </a:t>
            </a:r>
            <a:r>
              <a:rPr lang="en-US" baseline="0" noProof="0" dirty="0" err="1" smtClean="0"/>
              <a:t>og</a:t>
            </a:r>
            <a:r>
              <a:rPr lang="en-US" baseline="0" noProof="0" dirty="0" smtClean="0"/>
              <a:t> </a:t>
            </a:r>
            <a:r>
              <a:rPr lang="en-US" baseline="0" noProof="0" dirty="0" err="1" smtClean="0"/>
              <a:t>optimering</a:t>
            </a:r>
            <a:endParaRPr lang="da-DK" noProof="0" dirty="0"/>
          </a:p>
        </p:txBody>
      </p:sp>
      <p:sp>
        <p:nvSpPr>
          <p:cNvPr id="4" name="Pladsholder til slidenummer 3"/>
          <p:cNvSpPr>
            <a:spLocks noGrp="1"/>
          </p:cNvSpPr>
          <p:nvPr>
            <p:ph type="sldNum" sz="quarter" idx="10"/>
          </p:nvPr>
        </p:nvSpPr>
        <p:spPr/>
        <p:txBody>
          <a:bodyPr/>
          <a:lstStyle/>
          <a:p>
            <a:fld id="{3E262E7F-3B6E-478C-8CA7-ABBD85E21538}" type="slidenum">
              <a:rPr lang="da-DK" smtClean="0"/>
              <a:t>32</a:t>
            </a:fld>
            <a:endParaRPr lang="da-DK"/>
          </a:p>
        </p:txBody>
      </p:sp>
    </p:spTree>
    <p:extLst>
      <p:ext uri="{BB962C8B-B14F-4D97-AF65-F5344CB8AC3E}">
        <p14:creationId xmlns:p14="http://schemas.microsoft.com/office/powerpoint/2010/main" val="219070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Kende forskellige kommunikationsmodeller</a:t>
            </a:r>
          </a:p>
          <a:p>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Laswells</a:t>
            </a:r>
            <a:r>
              <a:rPr lang="da-DK" sz="1200" b="0" i="0" kern="1200" baseline="0" dirty="0" smtClean="0">
                <a:solidFill>
                  <a:schemeClr val="tx1"/>
                </a:solidFill>
                <a:effectLst/>
                <a:latin typeface="+mn-lt"/>
                <a:ea typeface="+mn-ea"/>
                <a:cs typeface="+mn-cs"/>
              </a:rPr>
              <a:t> – Afsender, budskab, medie, modtager og effekt/ kodningen (kanylemodellen)</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	AIDA</a:t>
            </a:r>
            <a:r>
              <a:rPr lang="da-DK" sz="1200" b="0" i="0" kern="1200" baseline="0" dirty="0" smtClean="0">
                <a:solidFill>
                  <a:schemeClr val="tx1"/>
                </a:solidFill>
                <a:effectLst/>
                <a:latin typeface="+mn-lt"/>
                <a:ea typeface="+mn-ea"/>
                <a:cs typeface="+mn-cs"/>
              </a:rPr>
              <a:t> - </a:t>
            </a:r>
            <a:r>
              <a:rPr lang="da-DK" sz="1200" b="0" i="0" kern="1200" dirty="0" smtClean="0">
                <a:solidFill>
                  <a:schemeClr val="tx1"/>
                </a:solidFill>
                <a:effectLst/>
                <a:latin typeface="+mn-lt"/>
                <a:ea typeface="+mn-ea"/>
                <a:cs typeface="+mn-cs"/>
              </a:rPr>
              <a:t>Attention, </a:t>
            </a:r>
            <a:r>
              <a:rPr lang="da-DK" sz="1200" b="0" i="0" kern="1200" dirty="0" err="1" smtClean="0">
                <a:solidFill>
                  <a:schemeClr val="tx1"/>
                </a:solidFill>
                <a:effectLst/>
                <a:latin typeface="+mn-lt"/>
                <a:ea typeface="+mn-ea"/>
                <a:cs typeface="+mn-cs"/>
              </a:rPr>
              <a:t>Interest</a:t>
            </a:r>
            <a:r>
              <a:rPr lang="da-DK" sz="1200" b="0" i="0" kern="1200" dirty="0" smtClean="0">
                <a:solidFill>
                  <a:schemeClr val="tx1"/>
                </a:solidFill>
                <a:effectLst/>
                <a:latin typeface="+mn-lt"/>
                <a:ea typeface="+mn-ea"/>
                <a:cs typeface="+mn-cs"/>
              </a:rPr>
              <a:t>, Desire og Action / Opmærksomhed, interesse,</a:t>
            </a:r>
            <a:r>
              <a:rPr lang="da-DK" sz="1200" b="0" i="0" kern="1200" baseline="0" dirty="0" smtClean="0">
                <a:solidFill>
                  <a:schemeClr val="tx1"/>
                </a:solidFill>
                <a:effectLst/>
                <a:latin typeface="+mn-lt"/>
                <a:ea typeface="+mn-ea"/>
                <a:cs typeface="+mn-cs"/>
              </a:rPr>
              <a:t> ønske og handling</a:t>
            </a:r>
          </a:p>
        </p:txBody>
      </p:sp>
      <p:sp>
        <p:nvSpPr>
          <p:cNvPr id="4" name="Pladsholder til slidenummer 3"/>
          <p:cNvSpPr>
            <a:spLocks noGrp="1"/>
          </p:cNvSpPr>
          <p:nvPr>
            <p:ph type="sldNum" sz="quarter" idx="10"/>
          </p:nvPr>
        </p:nvSpPr>
        <p:spPr/>
        <p:txBody>
          <a:bodyPr/>
          <a:lstStyle/>
          <a:p>
            <a:fld id="{3E262E7F-3B6E-478C-8CA7-ABBD85E21538}" type="slidenum">
              <a:rPr lang="da-DK" smtClean="0"/>
              <a:t>33</a:t>
            </a:fld>
            <a:endParaRPr lang="da-DK"/>
          </a:p>
        </p:txBody>
      </p:sp>
    </p:spTree>
    <p:extLst>
      <p:ext uri="{BB962C8B-B14F-4D97-AF65-F5344CB8AC3E}">
        <p14:creationId xmlns:p14="http://schemas.microsoft.com/office/powerpoint/2010/main" val="2887043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SWOT-analysen</a:t>
            </a:r>
            <a:r>
              <a:rPr lang="da-DK" sz="1200" b="0" i="0" kern="1200" dirty="0" smtClean="0">
                <a:solidFill>
                  <a:schemeClr val="tx1"/>
                </a:solidFill>
                <a:effectLst/>
                <a:latin typeface="+mn-lt"/>
                <a:ea typeface="+mn-ea"/>
                <a:cs typeface="+mn-cs"/>
              </a:rPr>
              <a:t> er en særdeles udbredt metode inden for </a:t>
            </a:r>
            <a:r>
              <a:rPr lang="da-DK" sz="1200" b="0" i="0" u="none" strike="noStrike" kern="1200" dirty="0" smtClean="0">
                <a:solidFill>
                  <a:schemeClr val="tx1"/>
                </a:solidFill>
                <a:effectLst/>
                <a:latin typeface="+mn-lt"/>
                <a:ea typeface="+mn-ea"/>
                <a:cs typeface="+mn-cs"/>
                <a:hlinkClick r:id="rId3" tooltip="Strategi"/>
              </a:rPr>
              <a:t>strategiudvikling</a:t>
            </a:r>
            <a:r>
              <a:rPr lang="da-DK" sz="1200" b="0" i="0" kern="1200" dirty="0" smtClean="0">
                <a:solidFill>
                  <a:schemeClr val="tx1"/>
                </a:solidFill>
                <a:effectLst/>
                <a:latin typeface="+mn-lt"/>
                <a:ea typeface="+mn-ea"/>
                <a:cs typeface="+mn-cs"/>
              </a:rPr>
              <a:t> i både private og offentlige organisationer.</a:t>
            </a:r>
          </a:p>
          <a:p>
            <a:endParaRPr lang="da-DK" sz="1200" b="0" i="0" kern="1200" dirty="0" smtClean="0">
              <a:solidFill>
                <a:schemeClr val="tx1"/>
              </a:solidFill>
              <a:effectLst/>
              <a:latin typeface="+mn-lt"/>
              <a:ea typeface="+mn-ea"/>
              <a:cs typeface="+mn-cs"/>
            </a:endParaRPr>
          </a:p>
          <a:p>
            <a:r>
              <a:rPr lang="da-DK" sz="1200" b="1" i="0" kern="1200" dirty="0" err="1" smtClean="0">
                <a:solidFill>
                  <a:schemeClr val="tx1"/>
                </a:solidFill>
                <a:effectLst/>
                <a:latin typeface="+mn-lt"/>
                <a:ea typeface="+mn-ea"/>
                <a:cs typeface="+mn-cs"/>
              </a:rPr>
              <a:t>Strengths</a:t>
            </a:r>
            <a:r>
              <a:rPr lang="da-DK" sz="1200" b="0" i="0" kern="1200" dirty="0" smtClean="0">
                <a:solidFill>
                  <a:schemeClr val="tx1"/>
                </a:solidFill>
                <a:effectLst/>
                <a:latin typeface="+mn-lt"/>
                <a:ea typeface="+mn-ea"/>
                <a:cs typeface="+mn-cs"/>
              </a:rPr>
              <a:t>, </a:t>
            </a:r>
            <a:r>
              <a:rPr lang="da-DK" sz="1200" b="1" i="0" kern="1200" dirty="0" err="1" smtClean="0">
                <a:solidFill>
                  <a:schemeClr val="tx1"/>
                </a:solidFill>
                <a:effectLst/>
                <a:latin typeface="+mn-lt"/>
                <a:ea typeface="+mn-ea"/>
                <a:cs typeface="+mn-cs"/>
              </a:rPr>
              <a:t>Weaknesses</a:t>
            </a:r>
            <a:r>
              <a:rPr lang="da-DK" sz="1200" b="0" i="0" kern="1200" dirty="0" smtClean="0">
                <a:solidFill>
                  <a:schemeClr val="tx1"/>
                </a:solidFill>
                <a:effectLst/>
                <a:latin typeface="+mn-lt"/>
                <a:ea typeface="+mn-ea"/>
                <a:cs typeface="+mn-cs"/>
              </a:rPr>
              <a:t>, </a:t>
            </a:r>
            <a:r>
              <a:rPr lang="da-DK" sz="1200" b="1" i="0" kern="1200" dirty="0" err="1" smtClean="0">
                <a:solidFill>
                  <a:schemeClr val="tx1"/>
                </a:solidFill>
                <a:effectLst/>
                <a:latin typeface="+mn-lt"/>
                <a:ea typeface="+mn-ea"/>
                <a:cs typeface="+mn-cs"/>
              </a:rPr>
              <a:t>Opportunities</a:t>
            </a:r>
            <a:r>
              <a:rPr lang="da-DK" sz="1200" b="0" i="0" kern="1200" dirty="0" smtClean="0">
                <a:solidFill>
                  <a:schemeClr val="tx1"/>
                </a:solidFill>
                <a:effectLst/>
                <a:latin typeface="+mn-lt"/>
                <a:ea typeface="+mn-ea"/>
                <a:cs typeface="+mn-cs"/>
              </a:rPr>
              <a:t> og </a:t>
            </a:r>
            <a:r>
              <a:rPr lang="da-DK" sz="1200" b="1" i="0" kern="1200" dirty="0" err="1" smtClean="0">
                <a:solidFill>
                  <a:schemeClr val="tx1"/>
                </a:solidFill>
                <a:effectLst/>
                <a:latin typeface="+mn-lt"/>
                <a:ea typeface="+mn-ea"/>
                <a:cs typeface="+mn-cs"/>
              </a:rPr>
              <a:t>Threats</a:t>
            </a:r>
            <a:r>
              <a:rPr lang="da-DK" sz="1200" b="0" i="0" kern="1200" dirty="0" smtClean="0">
                <a:solidFill>
                  <a:schemeClr val="tx1"/>
                </a:solidFill>
                <a:effectLst/>
                <a:latin typeface="+mn-lt"/>
                <a:ea typeface="+mn-ea"/>
                <a:cs typeface="+mn-cs"/>
              </a:rPr>
              <a:t> </a:t>
            </a:r>
          </a:p>
          <a:p>
            <a:r>
              <a:rPr lang="da-DK" sz="1200" b="1" i="0" kern="1200" dirty="0" smtClean="0">
                <a:solidFill>
                  <a:schemeClr val="tx1"/>
                </a:solidFill>
                <a:effectLst/>
                <a:latin typeface="+mn-lt"/>
                <a:ea typeface="+mn-ea"/>
                <a:cs typeface="+mn-cs"/>
              </a:rPr>
              <a:t>Styrker,</a:t>
            </a:r>
            <a:r>
              <a:rPr lang="da-DK" sz="1200" b="0" i="0" kern="1200" dirty="0" smtClean="0">
                <a:solidFill>
                  <a:schemeClr val="tx1"/>
                </a:solidFill>
                <a:effectLst/>
                <a:latin typeface="+mn-lt"/>
                <a:ea typeface="+mn-ea"/>
                <a:cs typeface="+mn-cs"/>
              </a:rPr>
              <a:t> </a:t>
            </a:r>
            <a:r>
              <a:rPr lang="da-DK" sz="1200" b="1" i="0" kern="1200" dirty="0" smtClean="0">
                <a:solidFill>
                  <a:schemeClr val="tx1"/>
                </a:solidFill>
                <a:effectLst/>
                <a:latin typeface="+mn-lt"/>
                <a:ea typeface="+mn-ea"/>
                <a:cs typeface="+mn-cs"/>
              </a:rPr>
              <a:t>svagheder</a:t>
            </a:r>
            <a:r>
              <a:rPr lang="da-DK" sz="1200" b="0" i="0" kern="1200" dirty="0" smtClean="0">
                <a:solidFill>
                  <a:schemeClr val="tx1"/>
                </a:solidFill>
                <a:effectLst/>
                <a:latin typeface="+mn-lt"/>
                <a:ea typeface="+mn-ea"/>
                <a:cs typeface="+mn-cs"/>
              </a:rPr>
              <a:t>, </a:t>
            </a:r>
            <a:r>
              <a:rPr lang="da-DK" sz="1200" b="1" i="0" kern="1200" dirty="0" smtClean="0">
                <a:solidFill>
                  <a:schemeClr val="tx1"/>
                </a:solidFill>
                <a:effectLst/>
                <a:latin typeface="+mn-lt"/>
                <a:ea typeface="+mn-ea"/>
                <a:cs typeface="+mn-cs"/>
              </a:rPr>
              <a:t>muligheder</a:t>
            </a:r>
            <a:r>
              <a:rPr lang="da-DK" sz="1200" b="0" i="0" kern="1200" dirty="0" smtClean="0">
                <a:solidFill>
                  <a:schemeClr val="tx1"/>
                </a:solidFill>
                <a:effectLst/>
                <a:latin typeface="+mn-lt"/>
                <a:ea typeface="+mn-ea"/>
                <a:cs typeface="+mn-cs"/>
              </a:rPr>
              <a:t> og </a:t>
            </a:r>
            <a:r>
              <a:rPr lang="da-DK" sz="1200" b="1" i="0" kern="1200" dirty="0" smtClean="0">
                <a:solidFill>
                  <a:schemeClr val="tx1"/>
                </a:solidFill>
                <a:effectLst/>
                <a:latin typeface="+mn-lt"/>
                <a:ea typeface="+mn-ea"/>
                <a:cs typeface="+mn-cs"/>
              </a:rPr>
              <a:t>trusler</a:t>
            </a:r>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35</a:t>
            </a:fld>
            <a:endParaRPr lang="da-DK"/>
          </a:p>
        </p:txBody>
      </p:sp>
    </p:spTree>
    <p:extLst>
      <p:ext uri="{BB962C8B-B14F-4D97-AF65-F5344CB8AC3E}">
        <p14:creationId xmlns:p14="http://schemas.microsoft.com/office/powerpoint/2010/main" val="259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smtClean="0"/>
              <a:t>Dette</a:t>
            </a:r>
            <a:r>
              <a:rPr lang="en-US" baseline="0" dirty="0" smtClean="0"/>
              <a:t> </a:t>
            </a:r>
            <a:r>
              <a:rPr lang="en-US" baseline="0" dirty="0" err="1" smtClean="0"/>
              <a:t>mål</a:t>
            </a:r>
            <a:r>
              <a:rPr lang="en-US" baseline="0" dirty="0" smtClean="0"/>
              <a:t> </a:t>
            </a:r>
            <a:r>
              <a:rPr lang="en-US" baseline="0" dirty="0" err="1" smtClean="0"/>
              <a:t>gå</a:t>
            </a:r>
            <a:r>
              <a:rPr lang="en-US" baseline="0" dirty="0" smtClean="0"/>
              <a:t> </a:t>
            </a:r>
            <a:r>
              <a:rPr lang="en-US" baseline="0" dirty="0" err="1" smtClean="0"/>
              <a:t>ud</a:t>
            </a:r>
            <a:r>
              <a:rPr lang="en-US" baseline="0" dirty="0" smtClean="0"/>
              <a:t> op at </a:t>
            </a:r>
            <a:r>
              <a:rPr lang="en-US" baseline="0" dirty="0" err="1" smtClean="0"/>
              <a:t>forstå</a:t>
            </a:r>
            <a:r>
              <a:rPr lang="en-US" baseline="0" dirty="0" smtClean="0"/>
              <a:t> </a:t>
            </a:r>
            <a:r>
              <a:rPr lang="en-US" baseline="0" dirty="0" err="1" smtClean="0"/>
              <a:t>hvordan</a:t>
            </a:r>
            <a:r>
              <a:rPr lang="en-US" baseline="0" dirty="0" smtClean="0"/>
              <a:t> man </a:t>
            </a:r>
            <a:r>
              <a:rPr lang="en-US" baseline="0" dirty="0" err="1" smtClean="0"/>
              <a:t>tilegner</a:t>
            </a:r>
            <a:r>
              <a:rPr lang="en-US" baseline="0" dirty="0" smtClean="0"/>
              <a:t> sig </a:t>
            </a:r>
            <a:r>
              <a:rPr lang="en-US" baseline="0" dirty="0" err="1" smtClean="0"/>
              <a:t>ny</a:t>
            </a:r>
            <a:r>
              <a:rPr lang="en-US" baseline="0" dirty="0" smtClean="0"/>
              <a:t> </a:t>
            </a:r>
            <a:r>
              <a:rPr lang="en-US" baseline="0" dirty="0" err="1" smtClean="0"/>
              <a:t>viden</a:t>
            </a:r>
            <a:r>
              <a:rPr lang="en-US" baseline="0" dirty="0" smtClean="0"/>
              <a:t> I </a:t>
            </a:r>
            <a:r>
              <a:rPr lang="en-US" baseline="0" dirty="0" err="1" smtClean="0"/>
              <a:t>forskellige</a:t>
            </a:r>
            <a:r>
              <a:rPr lang="en-US" baseline="0" dirty="0" smtClean="0"/>
              <a:t> fag.</a:t>
            </a:r>
            <a:endParaRPr lang="da-DK" dirty="0" smtClean="0"/>
          </a:p>
          <a:p>
            <a:r>
              <a:rPr lang="da-DK" dirty="0" smtClean="0"/>
              <a:t>I</a:t>
            </a:r>
            <a:r>
              <a:rPr lang="da-DK" baseline="0" dirty="0" smtClean="0"/>
              <a:t> teknologi kommer meget viden fra forsøg, spørgeskemaer, udvikling og evaluering. Der er også en del af den som kommer igennem research. Her er der researchet på silikones opbygning, dette skulle vi bruge så vi kunne finde ud af hvor meget hærder der skal til når silikonen skal hærder.</a:t>
            </a:r>
            <a:endParaRPr lang="da-DK" dirty="0" smtClean="0"/>
          </a:p>
          <a:p>
            <a:endParaRPr lang="da-DK" dirty="0" smtClean="0"/>
          </a:p>
          <a:p>
            <a:r>
              <a:rPr lang="da-DK" dirty="0" smtClean="0"/>
              <a:t>***********</a:t>
            </a:r>
          </a:p>
          <a:p>
            <a:r>
              <a:rPr lang="da-DK" sz="1200" b="0" i="0" kern="1200" dirty="0" smtClean="0">
                <a:solidFill>
                  <a:schemeClr val="tx1"/>
                </a:solidFill>
                <a:effectLst/>
                <a:latin typeface="+mn-lt"/>
                <a:ea typeface="+mn-ea"/>
                <a:cs typeface="+mn-cs"/>
              </a:rPr>
              <a:t>Dette mål er lettest at forholde sig til i sammenhæng med Videnskab1 ovenfor.</a:t>
            </a:r>
          </a:p>
          <a:p>
            <a:r>
              <a:rPr lang="da-DK" sz="1200" b="0" i="0" kern="1200" dirty="0" smtClean="0">
                <a:solidFill>
                  <a:schemeClr val="tx1"/>
                </a:solidFill>
                <a:effectLst/>
                <a:latin typeface="+mn-lt"/>
                <a:ea typeface="+mn-ea"/>
                <a:cs typeface="+mn-cs"/>
              </a:rPr>
              <a:t>Man skal kunne forklare, hvordan noget man kan lære, opstår i forskellige fag.</a:t>
            </a:r>
          </a:p>
          <a:p>
            <a:r>
              <a:rPr lang="da-DK" sz="1200" b="0" i="0" kern="1200" dirty="0" smtClean="0">
                <a:solidFill>
                  <a:schemeClr val="tx1"/>
                </a:solidFill>
                <a:effectLst/>
                <a:latin typeface="+mn-lt"/>
                <a:ea typeface="+mn-ea"/>
                <a:cs typeface="+mn-cs"/>
              </a:rPr>
              <a:t>Og man skal kunne forklare, hvilke metoder man bruger i faget til at lære dets indhold, og hvordan man beviser eller sandsynliggør, at man har ret i en antagelse.</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4</a:t>
            </a:fld>
            <a:endParaRPr lang="da-DK"/>
          </a:p>
        </p:txBody>
      </p:sp>
    </p:spTree>
    <p:extLst>
      <p:ext uri="{BB962C8B-B14F-4D97-AF65-F5344CB8AC3E}">
        <p14:creationId xmlns:p14="http://schemas.microsoft.com/office/powerpoint/2010/main" val="209225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Kvantitativ – mange kvaliteten</a:t>
            </a:r>
            <a:r>
              <a:rPr lang="da-DK" baseline="0" dirty="0" smtClean="0"/>
              <a:t> er ligegyldig</a:t>
            </a:r>
          </a:p>
          <a:p>
            <a:r>
              <a:rPr lang="da-DK" baseline="0" dirty="0" smtClean="0"/>
              <a:t>Kvalitativ – få men kvaliteten er vigtig</a:t>
            </a:r>
          </a:p>
          <a:p>
            <a:endParaRPr lang="da-DK" baseline="0" dirty="0" smtClean="0"/>
          </a:p>
          <a:p>
            <a:r>
              <a:rPr lang="da-DK" baseline="0" dirty="0" smtClean="0"/>
              <a:t>Spørgeskemaer:</a:t>
            </a:r>
          </a:p>
          <a:p>
            <a:r>
              <a:rPr lang="da-DK" baseline="0" dirty="0" smtClean="0"/>
              <a:t>Kvantitativ – spørge mange mennesker, med lette spørge spørgsmål. Spørgsmål = multiple </a:t>
            </a:r>
            <a:r>
              <a:rPr lang="da-DK" baseline="0" dirty="0" err="1" smtClean="0"/>
              <a:t>choice</a:t>
            </a:r>
            <a:r>
              <a:rPr lang="da-DK" baseline="0" dirty="0" smtClean="0"/>
              <a:t>. </a:t>
            </a:r>
          </a:p>
          <a:p>
            <a:r>
              <a:rPr lang="da-DK" baseline="0" dirty="0" smtClean="0"/>
              <a:t>Kvalitativ – Spørge få mennesker, men med sværere spørgsmål som skal analyseres længe bagefter for et ordentligt resultat. </a:t>
            </a:r>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36</a:t>
            </a:fld>
            <a:endParaRPr lang="da-DK"/>
          </a:p>
        </p:txBody>
      </p:sp>
    </p:spTree>
    <p:extLst>
      <p:ext uri="{BB962C8B-B14F-4D97-AF65-F5344CB8AC3E}">
        <p14:creationId xmlns:p14="http://schemas.microsoft.com/office/powerpoint/2010/main" val="1284570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Formativ – Evaluering i løbet</a:t>
            </a:r>
            <a:r>
              <a:rPr lang="da-DK" baseline="0" dirty="0" smtClean="0"/>
              <a:t> af projektet. Ofte bare en evaluering af sig selv. </a:t>
            </a:r>
            <a:endParaRPr lang="da-DK" dirty="0" smtClean="0"/>
          </a:p>
          <a:p>
            <a:r>
              <a:rPr lang="da-DK" dirty="0" err="1" smtClean="0"/>
              <a:t>Summativ</a:t>
            </a:r>
            <a:r>
              <a:rPr lang="da-DK" baseline="0" dirty="0" smtClean="0"/>
              <a:t> – En evaluering efter projektet er færdigt. (Karakter og eksamen)</a:t>
            </a:r>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37</a:t>
            </a:fld>
            <a:endParaRPr lang="da-DK"/>
          </a:p>
        </p:txBody>
      </p:sp>
    </p:spTree>
    <p:extLst>
      <p:ext uri="{BB962C8B-B14F-4D97-AF65-F5344CB8AC3E}">
        <p14:creationId xmlns:p14="http://schemas.microsoft.com/office/powerpoint/2010/main" val="18184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Redegør</a:t>
            </a:r>
            <a:r>
              <a:rPr lang="da-DK" sz="1200" b="0" i="0" kern="1200" baseline="0" dirty="0" smtClean="0">
                <a:solidFill>
                  <a:schemeClr val="tx1"/>
                </a:solidFill>
                <a:effectLst/>
                <a:latin typeface="+mn-lt"/>
                <a:ea typeface="+mn-ea"/>
                <a:cs typeface="+mn-cs"/>
              </a:rPr>
              <a:t> for forskellige v</a:t>
            </a:r>
            <a:r>
              <a:rPr lang="da-DK" sz="1200" b="0" i="0" kern="1200" dirty="0" smtClean="0">
                <a:solidFill>
                  <a:schemeClr val="tx1"/>
                </a:solidFill>
                <a:effectLst/>
                <a:latin typeface="+mn-lt"/>
                <a:ea typeface="+mn-ea"/>
                <a:cs typeface="+mn-cs"/>
              </a:rPr>
              <a:t>idenskabelige metoder til at løse et konkret</a:t>
            </a:r>
            <a:r>
              <a:rPr lang="da-DK" sz="1200" b="0" i="0" kern="1200" baseline="0" dirty="0" smtClean="0">
                <a:solidFill>
                  <a:schemeClr val="tx1"/>
                </a:solidFill>
                <a:effectLst/>
                <a:latin typeface="+mn-lt"/>
                <a:ea typeface="+mn-ea"/>
                <a:cs typeface="+mn-cs"/>
              </a:rPr>
              <a:t> problem?</a:t>
            </a:r>
            <a:endParaRPr lang="da-DK"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Brainstorm </a:t>
            </a:r>
            <a:r>
              <a:rPr lang="en-US" sz="1200" b="0" i="0" kern="1200" dirty="0" err="1" smtClean="0">
                <a:solidFill>
                  <a:schemeClr val="tx1"/>
                </a:solidFill>
                <a:effectLst/>
                <a:latin typeface="+mn-lt"/>
                <a:ea typeface="+mn-ea"/>
                <a:cs typeface="+mn-cs"/>
              </a:rPr>
              <a:t>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ikke</a:t>
            </a:r>
            <a:r>
              <a:rPr lang="en-US" sz="1200" b="0" i="0" kern="1200" baseline="0" dirty="0" smtClean="0">
                <a:solidFill>
                  <a:schemeClr val="tx1"/>
                </a:solidFill>
                <a:effectLst/>
                <a:latin typeface="+mn-lt"/>
                <a:ea typeface="+mn-ea"/>
                <a:cs typeface="+mn-cs"/>
              </a:rPr>
              <a:t> en </a:t>
            </a:r>
            <a:r>
              <a:rPr lang="en-US" sz="1200" b="0" i="0" kern="1200" baseline="0" dirty="0" err="1" smtClean="0">
                <a:solidFill>
                  <a:schemeClr val="tx1"/>
                </a:solidFill>
                <a:effectLst/>
                <a:latin typeface="+mn-lt"/>
                <a:ea typeface="+mn-ea"/>
                <a:cs typeface="+mn-cs"/>
              </a:rPr>
              <a:t>videnskabelig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metode</a:t>
            </a:r>
            <a:r>
              <a:rPr lang="en-US" sz="1200" b="0" i="0" kern="1200" baseline="0" dirty="0" smtClean="0">
                <a:solidFill>
                  <a:schemeClr val="tx1"/>
                </a:solidFill>
                <a:effectLst/>
                <a:latin typeface="+mn-lt"/>
                <a:ea typeface="+mn-ea"/>
                <a:cs typeface="+mn-cs"/>
              </a:rPr>
              <a:t>, men den </a:t>
            </a:r>
            <a:r>
              <a:rPr lang="en-US" sz="1200" b="0" i="0" kern="1200" baseline="0" dirty="0" err="1" smtClean="0">
                <a:solidFill>
                  <a:schemeClr val="tx1"/>
                </a:solidFill>
                <a:effectLst/>
                <a:latin typeface="+mn-lt"/>
                <a:ea typeface="+mn-ea"/>
                <a:cs typeface="+mn-cs"/>
              </a:rPr>
              <a:t>består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på</a:t>
            </a:r>
            <a:r>
              <a:rPr lang="en-US" sz="1200" b="0" i="0" kern="1200" baseline="0" dirty="0" smtClean="0">
                <a:solidFill>
                  <a:schemeClr val="tx1"/>
                </a:solidFill>
                <a:effectLst/>
                <a:latin typeface="+mn-lt"/>
                <a:ea typeface="+mn-ea"/>
                <a:cs typeface="+mn-cs"/>
              </a:rPr>
              <a:t> en made </a:t>
            </a:r>
            <a:r>
              <a:rPr lang="en-US" sz="1200" b="0" i="0" kern="1200" baseline="0" dirty="0" err="1" smtClean="0">
                <a:solidFill>
                  <a:schemeClr val="tx1"/>
                </a:solidFill>
                <a:effectLst/>
                <a:latin typeface="+mn-lt"/>
                <a:ea typeface="+mn-ea"/>
                <a:cs typeface="+mn-cs"/>
              </a:rPr>
              <a:t>af</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hypoteser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hvilket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er</a:t>
            </a:r>
            <a:r>
              <a:rPr lang="en-US" sz="1200" b="0" i="0" kern="1200" baseline="0" dirty="0" smtClean="0">
                <a:solidFill>
                  <a:schemeClr val="tx1"/>
                </a:solidFill>
                <a:effectLst/>
                <a:latin typeface="+mn-lt"/>
                <a:ea typeface="+mn-ea"/>
                <a:cs typeface="+mn-cs"/>
              </a:rPr>
              <a:t> en </a:t>
            </a:r>
            <a:r>
              <a:rPr lang="en-US" sz="1200" b="0" i="0" kern="1200" baseline="0" dirty="0" err="1" smtClean="0">
                <a:solidFill>
                  <a:schemeClr val="tx1"/>
                </a:solidFill>
                <a:effectLst/>
                <a:latin typeface="+mn-lt"/>
                <a:ea typeface="+mn-ea"/>
                <a:cs typeface="+mn-cs"/>
              </a:rPr>
              <a:t>videnskabelig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metode</a:t>
            </a:r>
            <a:r>
              <a:rPr lang="en-US" sz="1200" b="0" i="0" kern="1200" baseline="0" dirty="0" smtClean="0">
                <a:solidFill>
                  <a:schemeClr val="tx1"/>
                </a:solidFill>
                <a:effectLst/>
                <a:latin typeface="+mn-lt"/>
                <a:ea typeface="+mn-ea"/>
                <a:cs typeface="+mn-cs"/>
              </a:rPr>
              <a:t>. </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Dette tilfælde hypotese</a:t>
            </a:r>
            <a:r>
              <a:rPr lang="da-DK" sz="1200" b="0" i="0" kern="1200" baseline="0" dirty="0" smtClean="0">
                <a:solidFill>
                  <a:schemeClr val="tx1"/>
                </a:solidFill>
                <a:effectLst/>
                <a:latin typeface="+mn-lt"/>
                <a:ea typeface="+mn-ea"/>
                <a:cs typeface="+mn-cs"/>
              </a:rPr>
              <a:t> afprøvnings </a:t>
            </a:r>
            <a:r>
              <a:rPr lang="da-DK" sz="1200" b="0" i="0" kern="1200" dirty="0" smtClean="0">
                <a:solidFill>
                  <a:schemeClr val="tx1"/>
                </a:solidFill>
                <a:effectLst/>
                <a:latin typeface="+mn-lt"/>
                <a:ea typeface="+mn-ea"/>
                <a:cs typeface="+mn-cs"/>
              </a:rPr>
              <a:t>metode.</a:t>
            </a:r>
            <a:r>
              <a:rPr lang="da-DK" sz="1200" b="0" i="0" kern="1200" baseline="0" dirty="0" smtClean="0">
                <a:solidFill>
                  <a:schemeClr val="tx1"/>
                </a:solidFill>
                <a:effectLst/>
                <a:latin typeface="+mn-lt"/>
                <a:ea typeface="+mn-ea"/>
                <a:cs typeface="+mn-cs"/>
              </a:rPr>
              <a:t> Skabe hypoteser, teste dem og lave nye. </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Aktantmodellen</a:t>
            </a:r>
          </a:p>
          <a:p>
            <a:r>
              <a:rPr lang="da-DK" sz="1200" b="0" i="0" kern="1200" baseline="0" dirty="0" smtClean="0">
                <a:solidFill>
                  <a:schemeClr val="tx1"/>
                </a:solidFill>
                <a:effectLst/>
                <a:latin typeface="+mn-lt"/>
                <a:ea typeface="+mn-ea"/>
                <a:cs typeface="+mn-cs"/>
              </a:rPr>
              <a:t>	Giver -&gt; objekt -&gt; modtager</a:t>
            </a:r>
          </a:p>
          <a:p>
            <a:r>
              <a:rPr lang="da-DK" sz="1200" b="0" i="0" kern="1200" baseline="0" dirty="0" smtClean="0">
                <a:solidFill>
                  <a:schemeClr val="tx1"/>
                </a:solidFill>
                <a:effectLst/>
                <a:latin typeface="+mn-lt"/>
                <a:ea typeface="+mn-ea"/>
                <a:cs typeface="+mn-cs"/>
              </a:rPr>
              <a:t>	                   ^</a:t>
            </a:r>
          </a:p>
          <a:p>
            <a:r>
              <a:rPr lang="da-DK" sz="1200" b="0" i="0" kern="1200" baseline="0" dirty="0" smtClean="0">
                <a:solidFill>
                  <a:schemeClr val="tx1"/>
                </a:solidFill>
                <a:effectLst/>
                <a:latin typeface="+mn-lt"/>
                <a:ea typeface="+mn-ea"/>
                <a:cs typeface="+mn-cs"/>
              </a:rPr>
              <a:t>	                    |</a:t>
            </a:r>
          </a:p>
          <a:p>
            <a:r>
              <a:rPr lang="da-DK" sz="1200" b="0" i="0" kern="1200" baseline="0" dirty="0" smtClean="0">
                <a:solidFill>
                  <a:schemeClr val="tx1"/>
                </a:solidFill>
                <a:effectLst/>
                <a:latin typeface="+mn-lt"/>
                <a:ea typeface="+mn-ea"/>
                <a:cs typeface="+mn-cs"/>
              </a:rPr>
              <a:t>                        Hjælper -&gt; subjekt &lt;- modstander</a:t>
            </a:r>
          </a:p>
          <a:p>
            <a:r>
              <a:rPr lang="da-DK" sz="1200" b="0" i="0" kern="1200" baseline="0" dirty="0" smtClean="0">
                <a:solidFill>
                  <a:schemeClr val="tx1"/>
                </a:solidFill>
                <a:effectLst/>
                <a:latin typeface="+mn-lt"/>
                <a:ea typeface="+mn-ea"/>
                <a:cs typeface="+mn-cs"/>
              </a:rPr>
              <a:t>Afprøvning af hypoteser</a:t>
            </a:r>
          </a:p>
          <a:p>
            <a:r>
              <a:rPr lang="da-DK" sz="1200" b="0" i="0" kern="1200" baseline="0" dirty="0" smtClean="0">
                <a:solidFill>
                  <a:schemeClr val="tx1"/>
                </a:solidFill>
                <a:effectLst/>
                <a:latin typeface="+mn-lt"/>
                <a:ea typeface="+mn-ea"/>
                <a:cs typeface="+mn-cs"/>
              </a:rPr>
              <a:t>	Opstil hypotese, afprøv hypotese, opstil ny hypotese, afprøv denne …. </a:t>
            </a:r>
            <a:r>
              <a:rPr lang="da-DK" sz="1200" b="0" i="0" kern="1200" baseline="0" dirty="0" err="1" smtClean="0">
                <a:solidFill>
                  <a:schemeClr val="tx1"/>
                </a:solidFill>
                <a:effectLst/>
                <a:latin typeface="+mn-lt"/>
                <a:ea typeface="+mn-ea"/>
                <a:cs typeface="+mn-cs"/>
              </a:rPr>
              <a:t>Repeat</a:t>
            </a:r>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Hermeneutiske spiral</a:t>
            </a:r>
          </a:p>
          <a:p>
            <a:r>
              <a:rPr lang="da-DK" sz="1200" b="0" i="0" kern="1200" baseline="0" dirty="0" smtClean="0">
                <a:solidFill>
                  <a:schemeClr val="tx1"/>
                </a:solidFill>
                <a:effectLst/>
                <a:latin typeface="+mn-lt"/>
                <a:ea typeface="+mn-ea"/>
                <a:cs typeface="+mn-cs"/>
              </a:rPr>
              <a:t>	Analyse, indsættelse i store hele (+ fortolkning) </a:t>
            </a:r>
            <a:r>
              <a:rPr lang="da-DK" sz="1200" b="0" i="0" kern="1200" baseline="0" dirty="0" err="1" smtClean="0">
                <a:solidFill>
                  <a:schemeClr val="tx1"/>
                </a:solidFill>
                <a:effectLst/>
                <a:latin typeface="+mn-lt"/>
                <a:ea typeface="+mn-ea"/>
                <a:cs typeface="+mn-cs"/>
              </a:rPr>
              <a:t>repeat</a:t>
            </a:r>
            <a:endParaRPr lang="da-DK" sz="1200" b="0" i="0" kern="1200" baseline="0" dirty="0" smtClean="0">
              <a:solidFill>
                <a:schemeClr val="tx1"/>
              </a:solidFill>
              <a:effectLst/>
              <a:latin typeface="+mn-lt"/>
              <a:ea typeface="+mn-ea"/>
              <a:cs typeface="+mn-cs"/>
            </a:endParaRPr>
          </a:p>
          <a:p>
            <a:r>
              <a:rPr lang="da-DK" sz="1200" b="0" i="0" kern="1200" baseline="0" dirty="0" smtClean="0">
                <a:solidFill>
                  <a:schemeClr val="tx1"/>
                </a:solidFill>
                <a:effectLst/>
                <a:latin typeface="+mn-lt"/>
                <a:ea typeface="+mn-ea"/>
                <a:cs typeface="+mn-cs"/>
              </a:rPr>
              <a:t>Kvalitativ/kvantitativ </a:t>
            </a:r>
          </a:p>
          <a:p>
            <a:r>
              <a:rPr lang="da-DK" sz="1200" b="0" i="0" kern="1200" dirty="0" smtClean="0">
                <a:solidFill>
                  <a:schemeClr val="tx1"/>
                </a:solidFill>
                <a:effectLst/>
                <a:latin typeface="+mn-lt"/>
                <a:ea typeface="+mn-ea"/>
                <a:cs typeface="+mn-cs"/>
              </a:rPr>
              <a:t>Naturvidenskabelig</a:t>
            </a:r>
            <a:r>
              <a:rPr lang="da-DK" sz="1200" b="0" i="0" kern="1200" baseline="0" dirty="0" smtClean="0">
                <a:solidFill>
                  <a:schemeClr val="tx1"/>
                </a:solidFill>
                <a:effectLst/>
                <a:latin typeface="+mn-lt"/>
                <a:ea typeface="+mn-ea"/>
                <a:cs typeface="+mn-cs"/>
              </a:rPr>
              <a:t> metode</a:t>
            </a:r>
          </a:p>
          <a:p>
            <a:r>
              <a:rPr lang="da-DK" sz="1200" b="0" i="0" kern="1200" baseline="0" dirty="0" smtClean="0">
                <a:solidFill>
                  <a:schemeClr val="tx1"/>
                </a:solidFill>
                <a:effectLst/>
                <a:latin typeface="+mn-lt"/>
                <a:ea typeface="+mn-ea"/>
                <a:cs typeface="+mn-cs"/>
              </a:rPr>
              <a:t>	Hypotese -&gt; Forudsigelse -&gt; Forsøg -&gt; Observation … </a:t>
            </a:r>
            <a:r>
              <a:rPr lang="da-DK" sz="1200" b="0" i="0" kern="1200" baseline="0" dirty="0" err="1" smtClean="0">
                <a:solidFill>
                  <a:schemeClr val="tx1"/>
                </a:solidFill>
                <a:effectLst/>
                <a:latin typeface="+mn-lt"/>
                <a:ea typeface="+mn-ea"/>
                <a:cs typeface="+mn-cs"/>
              </a:rPr>
              <a:t>Repeat</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t>
            </a:r>
          </a:p>
          <a:p>
            <a:r>
              <a:rPr lang="da-DK" sz="1200" b="0" i="0" kern="1200" dirty="0" smtClean="0">
                <a:solidFill>
                  <a:schemeClr val="tx1"/>
                </a:solidFill>
                <a:effectLst/>
                <a:latin typeface="+mn-lt"/>
                <a:ea typeface="+mn-ea"/>
                <a:cs typeface="+mn-cs"/>
              </a:rPr>
              <a:t>Målet her er mest oplagt at opfylde med et forløb i teknologi eller teknikfag, hvor man skal vise, at man har brugt naturvidenskabelige metoder.</a:t>
            </a:r>
          </a:p>
          <a:p>
            <a:r>
              <a:rPr lang="da-DK" sz="1200" b="0" i="0" kern="1200" dirty="0" smtClean="0">
                <a:solidFill>
                  <a:schemeClr val="tx1"/>
                </a:solidFill>
                <a:effectLst/>
                <a:latin typeface="+mn-lt"/>
                <a:ea typeface="+mn-ea"/>
                <a:cs typeface="+mn-cs"/>
              </a:rPr>
              <a:t>Man skal vise, at man kan koble elementet om videnskab og </a:t>
            </a:r>
            <a:r>
              <a:rPr lang="da-DK" sz="1200" b="0" i="0" kern="1200" dirty="0" err="1" smtClean="0">
                <a:solidFill>
                  <a:schemeClr val="tx1"/>
                </a:solidFill>
                <a:effectLst/>
                <a:latin typeface="+mn-lt"/>
                <a:ea typeface="+mn-ea"/>
                <a:cs typeface="+mn-cs"/>
              </a:rPr>
              <a:t>vidensformer</a:t>
            </a:r>
            <a:r>
              <a:rPr lang="da-DK" sz="1200" b="0" i="0" kern="1200" dirty="0" smtClean="0">
                <a:solidFill>
                  <a:schemeClr val="tx1"/>
                </a:solidFill>
                <a:effectLst/>
                <a:latin typeface="+mn-lt"/>
                <a:ea typeface="+mn-ea"/>
                <a:cs typeface="+mn-cs"/>
              </a:rPr>
              <a:t> til konkret problemløsning, fordi både studieområdet og htx-uddannelsen som helhed handler om at kunne anvende teori fra alle mulige fag til at løse praktiske problemer.</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5</a:t>
            </a:fld>
            <a:endParaRPr lang="da-DK"/>
          </a:p>
        </p:txBody>
      </p:sp>
    </p:spTree>
    <p:extLst>
      <p:ext uri="{BB962C8B-B14F-4D97-AF65-F5344CB8AC3E}">
        <p14:creationId xmlns:p14="http://schemas.microsoft.com/office/powerpoint/2010/main" val="296869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Første</a:t>
            </a:r>
            <a:r>
              <a:rPr lang="da-DK" baseline="0" dirty="0" smtClean="0"/>
              <a:t> udklip – naturvidenskabelig. Matematik</a:t>
            </a:r>
          </a:p>
          <a:p>
            <a:r>
              <a:rPr lang="da-DK" baseline="0" dirty="0" smtClean="0"/>
              <a:t>Andet udklip – samfundsvidenskabelig og humanistisk</a:t>
            </a:r>
          </a:p>
          <a:p>
            <a:r>
              <a:rPr lang="da-DK" baseline="0" dirty="0" smtClean="0"/>
              <a:t>Tredje udklip – naturvidenskabelig – kemi og tankerne bag</a:t>
            </a:r>
          </a:p>
          <a:p>
            <a:endParaRPr lang="da-DK" dirty="0" smtClean="0"/>
          </a:p>
          <a:p>
            <a:endParaRPr lang="da-DK" dirty="0" smtClean="0"/>
          </a:p>
          <a:p>
            <a:r>
              <a:rPr lang="da-DK" dirty="0" smtClean="0"/>
              <a:t>Teknologisk –</a:t>
            </a:r>
            <a:r>
              <a:rPr lang="da-DK" baseline="0" dirty="0" smtClean="0"/>
              <a:t> Teknologi , kom/IT</a:t>
            </a:r>
          </a:p>
          <a:p>
            <a:r>
              <a:rPr lang="da-DK" baseline="0" dirty="0" smtClean="0"/>
              <a:t>	Konstruktion og udvikling af teknologi, planlægning, koordination og administration </a:t>
            </a:r>
            <a:endParaRPr lang="da-DK" dirty="0" smtClean="0"/>
          </a:p>
          <a:p>
            <a:endParaRPr lang="da-DK" dirty="0" smtClean="0"/>
          </a:p>
          <a:p>
            <a:r>
              <a:rPr lang="da-DK" dirty="0" smtClean="0"/>
              <a:t>Naturvidenskabelig</a:t>
            </a:r>
            <a:r>
              <a:rPr lang="da-DK" baseline="0" dirty="0" smtClean="0"/>
              <a:t> - </a:t>
            </a:r>
            <a:r>
              <a:rPr lang="da-DK" sz="1200" b="0" i="0" u="none" strike="noStrike" kern="1200" dirty="0" smtClean="0">
                <a:solidFill>
                  <a:schemeClr val="tx1"/>
                </a:solidFill>
                <a:effectLst/>
                <a:latin typeface="+mn-lt"/>
                <a:ea typeface="+mn-ea"/>
                <a:cs typeface="+mn-cs"/>
                <a:hlinkClick r:id="rId3" tooltip="Astronomi"/>
              </a:rPr>
              <a:t>astronomi</a:t>
            </a:r>
            <a:r>
              <a:rPr lang="da-DK" sz="1200" b="0" i="0" u="none"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4" tooltip="Biologi"/>
              </a:rPr>
              <a:t>biologi</a:t>
            </a:r>
            <a:r>
              <a:rPr lang="da-DK" sz="1200" b="0" i="0" u="none"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5" tooltip="Fysik"/>
              </a:rPr>
              <a:t>fysik</a:t>
            </a:r>
            <a:r>
              <a:rPr lang="da-DK" sz="1200" b="0" i="0" u="none"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6" tooltip="Geografi"/>
              </a:rPr>
              <a:t>geografi</a:t>
            </a:r>
            <a:r>
              <a:rPr lang="da-DK" sz="1200" b="0" i="0" u="none"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7" tooltip="Geologi"/>
              </a:rPr>
              <a:t>geologi</a:t>
            </a:r>
            <a:r>
              <a:rPr lang="da-DK" sz="1200" b="0" i="0" u="none"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8" tooltip="Kemi"/>
              </a:rPr>
              <a:t>kemi</a:t>
            </a:r>
            <a:r>
              <a:rPr lang="da-DK" sz="1200" b="0" i="0" u="none"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9" tooltip="Matematik"/>
              </a:rPr>
              <a:t>matematik</a:t>
            </a:r>
            <a:r>
              <a:rPr lang="da-DK" sz="1200" b="0" i="0" u="none" kern="1200" dirty="0" smtClean="0">
                <a:solidFill>
                  <a:schemeClr val="tx1"/>
                </a:solidFill>
                <a:effectLst/>
                <a:latin typeface="+mn-lt"/>
                <a:ea typeface="+mn-ea"/>
                <a:cs typeface="+mn-cs"/>
              </a:rPr>
              <a:t> og </a:t>
            </a:r>
            <a:r>
              <a:rPr lang="da-DK" sz="1200" b="0" i="0" u="none" strike="noStrike" kern="1200" dirty="0" smtClean="0">
                <a:solidFill>
                  <a:schemeClr val="tx1"/>
                </a:solidFill>
                <a:effectLst/>
                <a:latin typeface="+mn-lt"/>
                <a:ea typeface="+mn-ea"/>
                <a:cs typeface="+mn-cs"/>
                <a:hlinkClick r:id="rId10" tooltip="Datalogi"/>
              </a:rPr>
              <a:t>datalogi</a:t>
            </a:r>
            <a:endParaRPr lang="da-DK" u="none" dirty="0" smtClean="0"/>
          </a:p>
          <a:p>
            <a:r>
              <a:rPr lang="da-DK" sz="1200" b="1" i="0" kern="1200" dirty="0" smtClean="0">
                <a:solidFill>
                  <a:schemeClr val="tx1"/>
                </a:solidFill>
                <a:effectLst/>
                <a:latin typeface="+mn-lt"/>
                <a:ea typeface="+mn-ea"/>
                <a:cs typeface="+mn-cs"/>
              </a:rPr>
              <a:t>Naturvidenskab</a:t>
            </a:r>
            <a:r>
              <a:rPr lang="da-DK" sz="1200" b="0" i="0" kern="1200" dirty="0" smtClean="0">
                <a:solidFill>
                  <a:schemeClr val="tx1"/>
                </a:solidFill>
                <a:effectLst/>
                <a:latin typeface="+mn-lt"/>
                <a:ea typeface="+mn-ea"/>
                <a:cs typeface="+mn-cs"/>
              </a:rPr>
              <a:t> er en arbejdsmetode som tager sigte på at give en objektiv beskrivelse af og forklaring på fænomener og processer i naturen</a:t>
            </a:r>
          </a:p>
          <a:p>
            <a:endParaRPr lang="da-DK" dirty="0" smtClean="0"/>
          </a:p>
          <a:p>
            <a:r>
              <a:rPr lang="da-DK" dirty="0" smtClean="0"/>
              <a:t>Humanistisk</a:t>
            </a:r>
            <a:r>
              <a:rPr lang="da-DK" baseline="0" dirty="0" smtClean="0"/>
              <a:t> – Læren om mennesket – Sprog, historie, kultur, religion, filosofi, psykologi, </a:t>
            </a:r>
            <a:r>
              <a:rPr lang="da-DK" baseline="0" dirty="0" err="1" smtClean="0"/>
              <a:t>oldtidskunskab</a:t>
            </a:r>
            <a:r>
              <a:rPr lang="da-DK" baseline="0" dirty="0" smtClean="0"/>
              <a:t>, og </a:t>
            </a:r>
            <a:r>
              <a:rPr lang="da-DK" baseline="0" dirty="0" err="1" smtClean="0"/>
              <a:t>kunstneristiske</a:t>
            </a:r>
            <a:r>
              <a:rPr lang="da-DK" baseline="0" dirty="0" smtClean="0"/>
              <a:t> fag.</a:t>
            </a:r>
          </a:p>
          <a:p>
            <a:r>
              <a:rPr lang="da-DK" baseline="0" dirty="0" smtClean="0"/>
              <a:t>	</a:t>
            </a:r>
            <a:r>
              <a:rPr lang="da-DK" sz="1200" b="0" i="0" kern="1200" dirty="0" smtClean="0">
                <a:solidFill>
                  <a:schemeClr val="tx1"/>
                </a:solidFill>
                <a:effectLst/>
                <a:latin typeface="+mn-lt"/>
                <a:ea typeface="+mn-ea"/>
                <a:cs typeface="+mn-cs"/>
              </a:rPr>
              <a:t>psyke, identitet, normer, værdier, bevidsthed og tilværelsesfortolkninger</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Samfundsvidenskabelig –</a:t>
            </a:r>
            <a:r>
              <a:rPr lang="da-DK" sz="1200" b="0" i="0" kern="1200" baseline="0" dirty="0" smtClean="0">
                <a:solidFill>
                  <a:schemeClr val="tx1"/>
                </a:solidFill>
                <a:effectLst/>
                <a:latin typeface="+mn-lt"/>
                <a:ea typeface="+mn-ea"/>
                <a:cs typeface="+mn-cs"/>
              </a:rPr>
              <a:t> Samfundsfag, (erhvervsøkonomi?)</a:t>
            </a:r>
          </a:p>
          <a:p>
            <a:r>
              <a:rPr lang="da-DK" sz="1200" b="0" i="0" kern="1200" baseline="0" dirty="0" smtClean="0">
                <a:solidFill>
                  <a:schemeClr val="tx1"/>
                </a:solidFill>
                <a:effectLst/>
                <a:latin typeface="+mn-lt"/>
                <a:ea typeface="+mn-ea"/>
                <a:cs typeface="+mn-cs"/>
              </a:rPr>
              <a:t>Tager udgangspunkt i samfundet. Det er en kombination af humanistiske og videnskabelige metode.</a:t>
            </a:r>
          </a:p>
          <a:p>
            <a:r>
              <a:rPr lang="da-DK" sz="1200" b="0" i="0" kern="1200" baseline="0" dirty="0" smtClean="0">
                <a:solidFill>
                  <a:schemeClr val="tx1"/>
                </a:solidFill>
                <a:effectLst/>
                <a:latin typeface="+mn-lt"/>
                <a:ea typeface="+mn-ea"/>
                <a:cs typeface="+mn-cs"/>
              </a:rPr>
              <a:t>Den Kigger på, forstår og udlever menneskers livssituation. Samtidig med at den kigger på det fra en naturvidenskabelig måde. </a:t>
            </a:r>
            <a:endParaRPr lang="da-DK" dirty="0" smtClean="0"/>
          </a:p>
          <a:p>
            <a:endParaRPr lang="da-DK" dirty="0" smtClean="0"/>
          </a:p>
          <a:p>
            <a:r>
              <a:rPr lang="da-DK" dirty="0" smtClean="0"/>
              <a:t>***********</a:t>
            </a:r>
          </a:p>
          <a:p>
            <a:r>
              <a:rPr lang="da-DK" sz="1200" b="0" i="0" kern="1200" dirty="0" smtClean="0">
                <a:solidFill>
                  <a:schemeClr val="tx1"/>
                </a:solidFill>
                <a:effectLst/>
                <a:latin typeface="+mn-lt"/>
                <a:ea typeface="+mn-ea"/>
                <a:cs typeface="+mn-cs"/>
              </a:rPr>
              <a:t>I målene om videnskab og </a:t>
            </a:r>
            <a:r>
              <a:rPr lang="da-DK" sz="1200" b="0" i="0" kern="1200" dirty="0" err="1" smtClean="0">
                <a:solidFill>
                  <a:schemeClr val="tx1"/>
                </a:solidFill>
                <a:effectLst/>
                <a:latin typeface="+mn-lt"/>
                <a:ea typeface="+mn-ea"/>
                <a:cs typeface="+mn-cs"/>
              </a:rPr>
              <a:t>vidensformer</a:t>
            </a:r>
            <a:r>
              <a:rPr lang="da-DK" sz="1200" b="0" i="0" kern="1200" dirty="0" smtClean="0">
                <a:solidFill>
                  <a:schemeClr val="tx1"/>
                </a:solidFill>
                <a:effectLst/>
                <a:latin typeface="+mn-lt"/>
                <a:ea typeface="+mn-ea"/>
                <a:cs typeface="+mn-cs"/>
              </a:rPr>
              <a:t> skal man vise, at man ikke kun har viden i fagene, men også om fagene – det er det, ” tanker og teorier” dækker over, altså hvilken videnskabsgren der ligger bag et fag, og hvordan det tilhørsforhold kan ses på fagets metoder og normer, og hvordan det adskiller sig fra andre fag og deres bagvedliggende videnskaber.</a:t>
            </a:r>
          </a:p>
          <a:p>
            <a:r>
              <a:rPr lang="da-DK" sz="1200" b="0" i="0" kern="1200" dirty="0" smtClean="0">
                <a:solidFill>
                  <a:schemeClr val="tx1"/>
                </a:solidFill>
                <a:effectLst/>
                <a:latin typeface="+mn-lt"/>
                <a:ea typeface="+mn-ea"/>
                <a:cs typeface="+mn-cs"/>
              </a:rPr>
              <a:t>Man skal altså kunne definere humanistiske, samfundsfaglige og teknisk/naturvidenskabelige fag og deres metoder og typiske genrer, og man skal kunne redegøre for nogle udvalgte tanker og teorier, der bruges i især de naturvidenskabelige fag, og nogle, der ligger bag den teknologiske udvikling og bag samfundsmæssige forhold, sådan at man kan redegøre for samspillet mellem teknologiudvikling og samfundsudvikling.</a:t>
            </a:r>
          </a:p>
          <a:p>
            <a:r>
              <a:rPr lang="da-DK" sz="1200" b="0" i="0" kern="1200" dirty="0" smtClean="0">
                <a:solidFill>
                  <a:schemeClr val="tx1"/>
                </a:solidFill>
                <a:effectLst/>
                <a:latin typeface="+mn-lt"/>
                <a:ea typeface="+mn-ea"/>
                <a:cs typeface="+mn-cs"/>
              </a:rPr>
              <a:t>Humaniora er ikke glemt, men da studieområdet jo hører til på htx, tages der udgangspunkt i forholdet mellem teknologi og naturvidenskab. Man kan gøre rede for, hvordan man (selv eller historisk) konkret har anvendt naturvidenskabelige teorier i udviklingen af teknologi, eller man kan analysere årsager til og konsekvenser af den teknologiske udvikling, herunder de etiske, værdimæssige eller politiske aspekter ved udvikling og implementering af teknologi.</a:t>
            </a:r>
          </a:p>
          <a:p>
            <a:r>
              <a:rPr lang="da-DK" sz="1200" b="0" i="0" kern="1200" dirty="0" smtClean="0">
                <a:solidFill>
                  <a:schemeClr val="tx1"/>
                </a:solidFill>
                <a:effectLst/>
                <a:latin typeface="+mn-lt"/>
                <a:ea typeface="+mn-ea"/>
                <a:cs typeface="+mn-cs"/>
              </a:rPr>
              <a:t>Man har ikke det samme fokus i alle studieretninger, og derfor vil det være naturligt, at de områder, der udvælges af såvel lærere som elever, kan afhænge af studieretningsfagene og de forløb, som studieretningen indeholder.</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6</a:t>
            </a:fld>
            <a:endParaRPr lang="da-DK"/>
          </a:p>
        </p:txBody>
      </p:sp>
    </p:spTree>
    <p:extLst>
      <p:ext uri="{BB962C8B-B14F-4D97-AF65-F5344CB8AC3E}">
        <p14:creationId xmlns:p14="http://schemas.microsoft.com/office/powerpoint/2010/main" val="346507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smtClean="0"/>
              <a:t>Kommer også I mini SRP</a:t>
            </a:r>
            <a:r>
              <a:rPr lang="da-DK" baseline="0" noProof="0" dirty="0" smtClean="0"/>
              <a:t> (forkerte)</a:t>
            </a:r>
            <a:endParaRPr lang="da-DK" noProof="0" dirty="0" smtClean="0"/>
          </a:p>
          <a:p>
            <a:endParaRPr lang="da-DK" noProof="0" dirty="0" smtClean="0"/>
          </a:p>
          <a:p>
            <a:r>
              <a:rPr lang="da-DK" noProof="0" dirty="0" smtClean="0"/>
              <a:t>Vis</a:t>
            </a:r>
            <a:r>
              <a:rPr lang="da-DK" baseline="0" noProof="0" dirty="0" smtClean="0"/>
              <a:t> flere fag har arbejdet sammen, til at skabe det store hele. </a:t>
            </a:r>
          </a:p>
          <a:p>
            <a:endParaRPr lang="da-DK" baseline="0" noProof="0" dirty="0" smtClean="0"/>
          </a:p>
          <a:p>
            <a:r>
              <a:rPr lang="da-DK" baseline="0" noProof="0" dirty="0" smtClean="0"/>
              <a:t>Her kan ses Kemi og matematik har her arbejdet tæt sammen. </a:t>
            </a:r>
          </a:p>
          <a:p>
            <a:r>
              <a:rPr lang="da-DK" baseline="0" noProof="0" dirty="0" smtClean="0"/>
              <a:t>(venstre) silikones opbygning – kemi</a:t>
            </a:r>
          </a:p>
          <a:p>
            <a:r>
              <a:rPr lang="en-US" baseline="0" noProof="0" dirty="0" err="1" smtClean="0"/>
              <a:t>Dette</a:t>
            </a:r>
            <a:r>
              <a:rPr lang="en-US" baseline="0" noProof="0" dirty="0" smtClean="0"/>
              <a:t> </a:t>
            </a:r>
            <a:r>
              <a:rPr lang="en-US" baseline="0" noProof="0" dirty="0" err="1" smtClean="0"/>
              <a:t>skulle</a:t>
            </a:r>
            <a:r>
              <a:rPr lang="en-US" baseline="0" noProof="0" dirty="0" smtClean="0"/>
              <a:t> </a:t>
            </a:r>
            <a:r>
              <a:rPr lang="en-US" baseline="0" noProof="0" dirty="0" err="1" smtClean="0"/>
              <a:t>bruges</a:t>
            </a:r>
            <a:r>
              <a:rPr lang="en-US" baseline="0" noProof="0" dirty="0" smtClean="0"/>
              <a:t> </a:t>
            </a:r>
            <a:r>
              <a:rPr lang="en-US" baseline="0" noProof="0" dirty="0" err="1" smtClean="0"/>
              <a:t>til</a:t>
            </a:r>
            <a:r>
              <a:rPr lang="en-US" baseline="0" noProof="0" dirty="0" smtClean="0"/>
              <a:t> </a:t>
            </a:r>
            <a:r>
              <a:rPr lang="en-US" baseline="0" noProof="0" dirty="0" err="1" smtClean="0"/>
              <a:t>dels</a:t>
            </a:r>
            <a:r>
              <a:rPr lang="en-US" baseline="0" noProof="0" dirty="0" smtClean="0"/>
              <a:t> at </a:t>
            </a:r>
            <a:r>
              <a:rPr lang="en-US" baseline="0" noProof="0" dirty="0" err="1" smtClean="0"/>
              <a:t>forstå</a:t>
            </a:r>
            <a:r>
              <a:rPr lang="en-US" baseline="0" noProof="0" dirty="0" smtClean="0"/>
              <a:t> </a:t>
            </a:r>
            <a:r>
              <a:rPr lang="en-US" baseline="0" noProof="0" dirty="0" err="1" smtClean="0"/>
              <a:t>mængde</a:t>
            </a:r>
            <a:r>
              <a:rPr lang="en-US" baseline="0" noProof="0" dirty="0" smtClean="0"/>
              <a:t> </a:t>
            </a:r>
            <a:r>
              <a:rPr lang="en-US" baseline="0" noProof="0" dirty="0" err="1" smtClean="0"/>
              <a:t>hærder</a:t>
            </a:r>
            <a:r>
              <a:rPr lang="en-US" baseline="0" noProof="0" dirty="0" smtClean="0"/>
              <a:t> (mat, EØ), </a:t>
            </a:r>
            <a:r>
              <a:rPr lang="en-US" baseline="0" noProof="0" dirty="0" err="1" smtClean="0"/>
              <a:t>og</a:t>
            </a:r>
            <a:r>
              <a:rPr lang="en-US" baseline="0" noProof="0" dirty="0" smtClean="0"/>
              <a:t> </a:t>
            </a:r>
            <a:r>
              <a:rPr lang="en-US" baseline="0" noProof="0" dirty="0" err="1" smtClean="0"/>
              <a:t>dels</a:t>
            </a:r>
            <a:r>
              <a:rPr lang="en-US" baseline="0" noProof="0" dirty="0" smtClean="0"/>
              <a:t> </a:t>
            </a:r>
            <a:r>
              <a:rPr lang="en-US" baseline="0" noProof="0" dirty="0" err="1" smtClean="0"/>
              <a:t>forstå</a:t>
            </a:r>
            <a:r>
              <a:rPr lang="en-US" baseline="0" noProof="0" dirty="0" smtClean="0"/>
              <a:t> </a:t>
            </a:r>
            <a:r>
              <a:rPr lang="en-US" baseline="0" noProof="0" dirty="0" err="1" smtClean="0"/>
              <a:t>sikkerheden</a:t>
            </a:r>
            <a:r>
              <a:rPr lang="en-US" baseline="0" noProof="0" dirty="0" smtClean="0"/>
              <a:t> bag (</a:t>
            </a:r>
            <a:r>
              <a:rPr lang="en-US" baseline="0" noProof="0" dirty="0" err="1" smtClean="0"/>
              <a:t>teknologi</a:t>
            </a:r>
            <a:r>
              <a:rPr lang="en-US" baseline="0" noProof="0" dirty="0" smtClean="0"/>
              <a:t>)</a:t>
            </a:r>
            <a:endParaRPr lang="da-DK" baseline="0" noProof="0" dirty="0" smtClean="0"/>
          </a:p>
          <a:p>
            <a:r>
              <a:rPr lang="da-DK" baseline="0" noProof="0" dirty="0" smtClean="0"/>
              <a:t>(højre) Udregning af antal enheder pr 2 ton silikone – matematik</a:t>
            </a:r>
          </a:p>
          <a:p>
            <a:r>
              <a:rPr lang="en-US" baseline="0" noProof="0" dirty="0" err="1" smtClean="0"/>
              <a:t>Dette</a:t>
            </a:r>
            <a:r>
              <a:rPr lang="en-US" baseline="0" noProof="0" dirty="0" smtClean="0"/>
              <a:t> </a:t>
            </a:r>
            <a:r>
              <a:rPr lang="en-US" baseline="0" noProof="0" dirty="0" err="1" smtClean="0"/>
              <a:t>skulle</a:t>
            </a:r>
            <a:r>
              <a:rPr lang="en-US" baseline="0" noProof="0" dirty="0" smtClean="0"/>
              <a:t> </a:t>
            </a:r>
            <a:r>
              <a:rPr lang="en-US" baseline="0" noProof="0" dirty="0" err="1" smtClean="0"/>
              <a:t>bruges</a:t>
            </a:r>
            <a:r>
              <a:rPr lang="en-US" baseline="0" noProof="0" dirty="0" smtClean="0"/>
              <a:t> </a:t>
            </a:r>
            <a:r>
              <a:rPr lang="en-US" baseline="0" noProof="0" dirty="0" err="1" smtClean="0"/>
              <a:t>til</a:t>
            </a:r>
            <a:r>
              <a:rPr lang="en-US" baseline="0" noProof="0" dirty="0" smtClean="0"/>
              <a:t> at </a:t>
            </a:r>
            <a:r>
              <a:rPr lang="en-US" baseline="0" noProof="0" dirty="0" err="1" smtClean="0"/>
              <a:t>udregne</a:t>
            </a:r>
            <a:r>
              <a:rPr lang="en-US" baseline="0" noProof="0" dirty="0" smtClean="0"/>
              <a:t> </a:t>
            </a:r>
            <a:r>
              <a:rPr lang="en-US" baseline="0" noProof="0" dirty="0" err="1" smtClean="0"/>
              <a:t>hvad</a:t>
            </a:r>
            <a:r>
              <a:rPr lang="en-US" baseline="0" noProof="0" dirty="0" smtClean="0"/>
              <a:t> vi </a:t>
            </a:r>
            <a:r>
              <a:rPr lang="en-US" baseline="0" noProof="0" dirty="0" err="1" smtClean="0"/>
              <a:t>kan</a:t>
            </a:r>
            <a:r>
              <a:rPr lang="en-US" baseline="0" noProof="0" dirty="0" smtClean="0"/>
              <a:t> </a:t>
            </a:r>
            <a:r>
              <a:rPr lang="en-US" baseline="0" noProof="0" dirty="0" err="1" smtClean="0"/>
              <a:t>tjene</a:t>
            </a:r>
            <a:r>
              <a:rPr lang="en-US" baseline="0" noProof="0" dirty="0" smtClean="0"/>
              <a:t> – </a:t>
            </a:r>
            <a:r>
              <a:rPr lang="en-US" baseline="0" noProof="0" dirty="0" err="1" smtClean="0"/>
              <a:t>erhvervsøkonomi</a:t>
            </a:r>
            <a:r>
              <a:rPr lang="en-US" baseline="0" noProof="0" dirty="0" smtClean="0"/>
              <a:t>.</a:t>
            </a:r>
            <a:endParaRPr lang="da-DK" noProof="0" dirty="0" smtClean="0"/>
          </a:p>
          <a:p>
            <a:endParaRPr lang="da-DK" noProof="0" dirty="0" smtClean="0"/>
          </a:p>
          <a:p>
            <a:endParaRPr lang="da-DK" noProof="0" dirty="0" smtClean="0"/>
          </a:p>
          <a:p>
            <a:r>
              <a:rPr lang="da-DK" noProof="0" dirty="0" smtClean="0"/>
              <a:t>******</a:t>
            </a:r>
          </a:p>
          <a:p>
            <a:r>
              <a:rPr lang="da-DK" sz="1200" b="0" i="0" kern="1200" noProof="0" dirty="0" smtClean="0">
                <a:solidFill>
                  <a:schemeClr val="tx1"/>
                </a:solidFill>
                <a:effectLst/>
                <a:latin typeface="+mn-lt"/>
                <a:ea typeface="+mn-ea"/>
                <a:cs typeface="+mn-cs"/>
              </a:rPr>
              <a:t>Man skal kunne vise en større opgave, hvor mindst to fag har arbejdet sammen, og udpege, hvilke elementer man har brugt fra hvilket fag.</a:t>
            </a:r>
          </a:p>
          <a:p>
            <a:r>
              <a:rPr lang="da-DK" sz="1200" b="0" i="0" kern="1200" noProof="0" dirty="0" smtClean="0">
                <a:solidFill>
                  <a:schemeClr val="tx1"/>
                </a:solidFill>
                <a:effectLst/>
                <a:latin typeface="+mn-lt"/>
                <a:ea typeface="+mn-ea"/>
                <a:cs typeface="+mn-cs"/>
              </a:rPr>
              <a:t>Man skal vise, at fagene supplerer hinanden i opgaven, og at den ikke bare er sat sammen af delafsnit, der hører til forskellige fag.</a:t>
            </a:r>
          </a:p>
          <a:p>
            <a:endParaRPr lang="da-DK" noProof="0" dirty="0"/>
          </a:p>
        </p:txBody>
      </p:sp>
      <p:sp>
        <p:nvSpPr>
          <p:cNvPr id="4" name="Pladsholder til slidenummer 3"/>
          <p:cNvSpPr>
            <a:spLocks noGrp="1"/>
          </p:cNvSpPr>
          <p:nvPr>
            <p:ph type="sldNum" sz="quarter" idx="10"/>
          </p:nvPr>
        </p:nvSpPr>
        <p:spPr/>
        <p:txBody>
          <a:bodyPr/>
          <a:lstStyle/>
          <a:p>
            <a:fld id="{3E262E7F-3B6E-478C-8CA7-ABBD85E21538}" type="slidenum">
              <a:rPr lang="da-DK" smtClean="0"/>
              <a:t>7</a:t>
            </a:fld>
            <a:endParaRPr lang="da-DK"/>
          </a:p>
        </p:txBody>
      </p:sp>
    </p:spTree>
    <p:extLst>
      <p:ext uri="{BB962C8B-B14F-4D97-AF65-F5344CB8AC3E}">
        <p14:creationId xmlns:p14="http://schemas.microsoft.com/office/powerpoint/2010/main" val="44917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smtClean="0"/>
              <a:t>Kommer</a:t>
            </a:r>
            <a:r>
              <a:rPr lang="en-US" dirty="0" smtClean="0"/>
              <a:t> </a:t>
            </a:r>
            <a:r>
              <a:rPr lang="en-US" dirty="0" err="1" smtClean="0"/>
              <a:t>senere</a:t>
            </a:r>
            <a:r>
              <a:rPr lang="en-US" dirty="0" smtClean="0"/>
              <a:t> (min</a:t>
            </a:r>
            <a:r>
              <a:rPr lang="en-US" baseline="0" dirty="0" smtClean="0"/>
              <a:t>i SRP)</a:t>
            </a:r>
            <a:endParaRPr lang="en-US" dirty="0" smtClean="0"/>
          </a:p>
          <a:p>
            <a:endParaRPr lang="en-US" dirty="0" smtClean="0"/>
          </a:p>
          <a:p>
            <a:r>
              <a:rPr lang="en-US" dirty="0" err="1" smtClean="0"/>
              <a:t>Dette</a:t>
            </a:r>
            <a:r>
              <a:rPr lang="en-US" baseline="0" dirty="0" smtClean="0"/>
              <a:t> </a:t>
            </a:r>
            <a:r>
              <a:rPr lang="en-US" baseline="0" dirty="0" err="1" smtClean="0"/>
              <a:t>eksempel</a:t>
            </a:r>
            <a:r>
              <a:rPr lang="en-US" baseline="0" dirty="0" smtClean="0"/>
              <a:t> </a:t>
            </a:r>
            <a:r>
              <a:rPr lang="en-US" baseline="0" dirty="0" err="1" smtClean="0"/>
              <a:t>er</a:t>
            </a:r>
            <a:r>
              <a:rPr lang="en-US" baseline="0" dirty="0" smtClean="0"/>
              <a:t> et </a:t>
            </a:r>
            <a:r>
              <a:rPr lang="en-US" baseline="0" dirty="0" err="1" smtClean="0"/>
              <a:t>udsnit</a:t>
            </a:r>
            <a:r>
              <a:rPr lang="en-US" baseline="0" dirty="0" smtClean="0"/>
              <a:t> </a:t>
            </a:r>
            <a:r>
              <a:rPr lang="en-US" baseline="0" dirty="0" err="1" smtClean="0"/>
              <a:t>af</a:t>
            </a:r>
            <a:r>
              <a:rPr lang="en-US" baseline="0" dirty="0" smtClean="0"/>
              <a:t> </a:t>
            </a:r>
            <a:r>
              <a:rPr lang="en-US" baseline="0" dirty="0" err="1" smtClean="0"/>
              <a:t>det</a:t>
            </a:r>
            <a:r>
              <a:rPr lang="en-US" baseline="0" dirty="0" smtClean="0"/>
              <a:t> </a:t>
            </a:r>
            <a:r>
              <a:rPr lang="en-US" baseline="0" dirty="0" err="1" smtClean="0"/>
              <a:t>afsnit</a:t>
            </a:r>
            <a:r>
              <a:rPr lang="en-US" baseline="0" dirty="0" smtClean="0"/>
              <a:t> </a:t>
            </a:r>
            <a:r>
              <a:rPr lang="en-US" baseline="0" dirty="0" err="1" smtClean="0"/>
              <a:t>som</a:t>
            </a:r>
            <a:r>
              <a:rPr lang="en-US" baseline="0" dirty="0" smtClean="0"/>
              <a:t> handler om </a:t>
            </a:r>
            <a:r>
              <a:rPr lang="en-US" baseline="0" dirty="0" err="1" smtClean="0"/>
              <a:t>vores</a:t>
            </a:r>
            <a:r>
              <a:rPr lang="en-US" baseline="0" dirty="0" smtClean="0"/>
              <a:t> </a:t>
            </a:r>
            <a:r>
              <a:rPr lang="en-US" baseline="0" dirty="0" err="1" smtClean="0"/>
              <a:t>støbeforme</a:t>
            </a:r>
            <a:endParaRPr lang="en-US" baseline="0" dirty="0" smtClean="0"/>
          </a:p>
          <a:p>
            <a:r>
              <a:rPr lang="en-US" baseline="0" dirty="0" smtClean="0"/>
              <a:t>Her </a:t>
            </a:r>
            <a:r>
              <a:rPr lang="en-US" baseline="0" dirty="0" err="1" smtClean="0"/>
              <a:t>kombineres</a:t>
            </a:r>
            <a:r>
              <a:rPr lang="en-US" baseline="0" dirty="0" smtClean="0"/>
              <a:t> </a:t>
            </a:r>
            <a:r>
              <a:rPr lang="en-US" baseline="0" dirty="0" err="1" smtClean="0"/>
              <a:t>fagene</a:t>
            </a:r>
            <a:r>
              <a:rPr lang="en-US" baseline="0" dirty="0" smtClean="0"/>
              <a:t> </a:t>
            </a:r>
            <a:r>
              <a:rPr lang="en-US" baseline="0" dirty="0" err="1" smtClean="0"/>
              <a:t>teknologi</a:t>
            </a:r>
            <a:r>
              <a:rPr lang="en-US" baseline="0" dirty="0" smtClean="0"/>
              <a:t> </a:t>
            </a:r>
            <a:r>
              <a:rPr lang="en-US" baseline="0" dirty="0" err="1" smtClean="0"/>
              <a:t>og</a:t>
            </a:r>
            <a:r>
              <a:rPr lang="en-US" baseline="0" dirty="0" smtClean="0"/>
              <a:t> design. Der </a:t>
            </a:r>
            <a:r>
              <a:rPr lang="en-US" baseline="0" dirty="0" err="1" smtClean="0"/>
              <a:t>findes</a:t>
            </a:r>
            <a:r>
              <a:rPr lang="en-US" baseline="0" dirty="0" smtClean="0"/>
              <a:t> mange </a:t>
            </a:r>
            <a:r>
              <a:rPr lang="en-US" baseline="0" dirty="0" err="1" smtClean="0"/>
              <a:t>forskellige</a:t>
            </a:r>
            <a:r>
              <a:rPr lang="en-US" baseline="0" dirty="0" smtClean="0"/>
              <a:t> </a:t>
            </a:r>
            <a:r>
              <a:rPr lang="en-US" baseline="0" dirty="0" err="1" smtClean="0"/>
              <a:t>måder</a:t>
            </a:r>
            <a:r>
              <a:rPr lang="en-US" baseline="0" dirty="0" smtClean="0"/>
              <a:t> at lave </a:t>
            </a:r>
            <a:r>
              <a:rPr lang="en-US" baseline="0" dirty="0" err="1" smtClean="0"/>
              <a:t>disse</a:t>
            </a:r>
            <a:r>
              <a:rPr lang="en-US" baseline="0" dirty="0" smtClean="0"/>
              <a:t> </a:t>
            </a:r>
            <a:r>
              <a:rPr lang="en-US" baseline="0" dirty="0" err="1" smtClean="0"/>
              <a:t>forme</a:t>
            </a:r>
            <a:r>
              <a:rPr lang="en-US" baseline="0" dirty="0" smtClean="0"/>
              <a:t> </a:t>
            </a:r>
            <a:r>
              <a:rPr lang="en-US" baseline="0" dirty="0" err="1" smtClean="0"/>
              <a:t>på</a:t>
            </a:r>
            <a:r>
              <a:rPr lang="en-US" baseline="0" dirty="0" smtClean="0"/>
              <a:t>, </a:t>
            </a:r>
            <a:r>
              <a:rPr lang="en-US" baseline="0" dirty="0" err="1" smtClean="0"/>
              <a:t>og</a:t>
            </a:r>
            <a:r>
              <a:rPr lang="en-US" baseline="0" dirty="0" smtClean="0"/>
              <a:t> mange </a:t>
            </a:r>
            <a:r>
              <a:rPr lang="en-US" baseline="0" dirty="0" err="1" smtClean="0"/>
              <a:t>forskellige</a:t>
            </a:r>
            <a:r>
              <a:rPr lang="en-US" baseline="0" dirty="0" smtClean="0"/>
              <a:t> </a:t>
            </a:r>
            <a:r>
              <a:rPr lang="en-US" baseline="0" dirty="0" err="1" smtClean="0"/>
              <a:t>måder</a:t>
            </a:r>
            <a:r>
              <a:rPr lang="en-US" baseline="0" dirty="0" smtClean="0"/>
              <a:t> at </a:t>
            </a:r>
            <a:r>
              <a:rPr lang="en-US" baseline="0" dirty="0" err="1" smtClean="0"/>
              <a:t>bruge</a:t>
            </a:r>
            <a:r>
              <a:rPr lang="en-US" baseline="0" dirty="0" smtClean="0"/>
              <a:t> </a:t>
            </a:r>
            <a:r>
              <a:rPr lang="en-US" baseline="0" dirty="0" err="1" smtClean="0"/>
              <a:t>dem.</a:t>
            </a:r>
            <a:r>
              <a:rPr lang="en-US" baseline="0" dirty="0" smtClean="0"/>
              <a:t> (</a:t>
            </a:r>
            <a:r>
              <a:rPr lang="en-US" baseline="0" dirty="0" err="1" smtClean="0"/>
              <a:t>teknologi</a:t>
            </a:r>
            <a:r>
              <a:rPr lang="en-US" baseline="0" dirty="0" smtClean="0"/>
              <a:t>)</a:t>
            </a:r>
          </a:p>
          <a:p>
            <a:r>
              <a:rPr lang="en-US" baseline="0" dirty="0" smtClean="0"/>
              <a:t>Men for at </a:t>
            </a:r>
            <a:r>
              <a:rPr lang="en-US" baseline="0" dirty="0" err="1" smtClean="0"/>
              <a:t>få</a:t>
            </a:r>
            <a:r>
              <a:rPr lang="en-US" baseline="0" dirty="0" smtClean="0"/>
              <a:t> </a:t>
            </a:r>
            <a:r>
              <a:rPr lang="en-US" baseline="0" dirty="0" err="1" smtClean="0"/>
              <a:t>det</a:t>
            </a:r>
            <a:r>
              <a:rPr lang="en-US" baseline="0" dirty="0" smtClean="0"/>
              <a:t> </a:t>
            </a:r>
            <a:r>
              <a:rPr lang="en-US" baseline="0" dirty="0" err="1" smtClean="0"/>
              <a:t>bedste</a:t>
            </a:r>
            <a:r>
              <a:rPr lang="en-US" baseline="0" dirty="0" smtClean="0"/>
              <a:t> </a:t>
            </a:r>
            <a:r>
              <a:rPr lang="en-US" baseline="0" dirty="0" err="1" smtClean="0"/>
              <a:t>og</a:t>
            </a:r>
            <a:r>
              <a:rPr lang="en-US" baseline="0" dirty="0" smtClean="0"/>
              <a:t> </a:t>
            </a:r>
            <a:r>
              <a:rPr lang="en-US" baseline="0" dirty="0" err="1" smtClean="0"/>
              <a:t>flotteste</a:t>
            </a:r>
            <a:r>
              <a:rPr lang="en-US" baseline="0" dirty="0" smtClean="0"/>
              <a:t> </a:t>
            </a:r>
            <a:r>
              <a:rPr lang="en-US" baseline="0" dirty="0" err="1" smtClean="0"/>
              <a:t>produkt</a:t>
            </a:r>
            <a:r>
              <a:rPr lang="en-US" baseline="0" dirty="0" smtClean="0"/>
              <a:t> (design), </a:t>
            </a:r>
            <a:r>
              <a:rPr lang="en-US" baseline="0" dirty="0" err="1" smtClean="0"/>
              <a:t>skal</a:t>
            </a:r>
            <a:r>
              <a:rPr lang="en-US" baseline="0" dirty="0" smtClean="0"/>
              <a:t> </a:t>
            </a:r>
            <a:r>
              <a:rPr lang="en-US" baseline="0" dirty="0" err="1" smtClean="0"/>
              <a:t>det</a:t>
            </a:r>
            <a:r>
              <a:rPr lang="en-US" baseline="0" dirty="0" smtClean="0"/>
              <a:t> </a:t>
            </a:r>
            <a:r>
              <a:rPr lang="en-US" baseline="0" dirty="0" err="1" smtClean="0"/>
              <a:t>hele</a:t>
            </a:r>
            <a:r>
              <a:rPr lang="en-US" baseline="0" dirty="0" smtClean="0"/>
              <a:t> laves </a:t>
            </a:r>
            <a:r>
              <a:rPr lang="en-US" baseline="0" dirty="0" err="1" smtClean="0"/>
              <a:t>på</a:t>
            </a:r>
            <a:r>
              <a:rPr lang="en-US" baseline="0" dirty="0" smtClean="0"/>
              <a:t> den </a:t>
            </a:r>
            <a:r>
              <a:rPr lang="en-US" baseline="0" dirty="0" err="1" smtClean="0"/>
              <a:t>smarteste</a:t>
            </a:r>
            <a:r>
              <a:rPr lang="en-US" baseline="0" dirty="0" smtClean="0"/>
              <a:t> made. </a:t>
            </a:r>
            <a:endParaRPr lang="da-DK" dirty="0" smtClean="0"/>
          </a:p>
          <a:p>
            <a:endParaRPr lang="da-DK" dirty="0" smtClean="0"/>
          </a:p>
          <a:p>
            <a:r>
              <a:rPr lang="da-DK" dirty="0" smtClean="0"/>
              <a:t>*******</a:t>
            </a:r>
          </a:p>
          <a:p>
            <a:r>
              <a:rPr lang="da-DK" sz="1200" b="0" i="0" kern="1200" dirty="0" smtClean="0">
                <a:solidFill>
                  <a:schemeClr val="tx1"/>
                </a:solidFill>
                <a:effectLst/>
                <a:latin typeface="+mn-lt"/>
                <a:ea typeface="+mn-ea"/>
                <a:cs typeface="+mn-cs"/>
              </a:rPr>
              <a:t>Man skal kunne vise, at man, ved at kombinere viden og metoder fra to eller flere fag, kan skabe ny viden (i sit hoved, ikke nødvendigvis banebrydende ny forskning) om konkrete, virkelighedsnære problemstillinger. Her er teknologi- og teknikfaget meget relevant.</a:t>
            </a:r>
          </a:p>
          <a:p>
            <a:r>
              <a:rPr lang="da-DK" sz="1200" b="0" i="0" kern="1200" dirty="0" smtClean="0">
                <a:solidFill>
                  <a:schemeClr val="tx1"/>
                </a:solidFill>
                <a:effectLst/>
                <a:latin typeface="+mn-lt"/>
                <a:ea typeface="+mn-ea"/>
                <a:cs typeface="+mn-cs"/>
              </a:rPr>
              <a:t>Og man må meget gerne kunne vise en synergieffekt af at bruge viden fra forskellige fag, altså at man er blevet endnu dygtigere i et fag ved at bruge viden og metoder fra et andet fag.</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8</a:t>
            </a:fld>
            <a:endParaRPr lang="da-DK"/>
          </a:p>
        </p:txBody>
      </p:sp>
    </p:spTree>
    <p:extLst>
      <p:ext uri="{BB962C8B-B14F-4D97-AF65-F5344CB8AC3E}">
        <p14:creationId xmlns:p14="http://schemas.microsoft.com/office/powerpoint/2010/main" val="403094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smtClean="0"/>
              <a:t>Skab</a:t>
            </a:r>
            <a:r>
              <a:rPr lang="da-DK" baseline="0" noProof="0" dirty="0" smtClean="0"/>
              <a:t> viden </a:t>
            </a:r>
            <a:r>
              <a:rPr lang="da-DK" noProof="0" dirty="0" smtClean="0"/>
              <a:t>praktisk</a:t>
            </a:r>
            <a:r>
              <a:rPr lang="da-DK" baseline="0" noProof="0" dirty="0" smtClean="0"/>
              <a:t> og teoretisk fra forskellige fag.</a:t>
            </a:r>
          </a:p>
          <a:p>
            <a:r>
              <a:rPr lang="da-DK" baseline="0" noProof="0" dirty="0" smtClean="0"/>
              <a:t>Her er et udklip fra vores afsnit om videreudvikling. Der vises en masse idéer om, hvordan det teoretisk kunne se ud. Disse ideer gør vi os inden vi kan gå i gang med det praktiske arbejde</a:t>
            </a:r>
          </a:p>
          <a:p>
            <a:r>
              <a:rPr lang="da-DK" baseline="0" noProof="0" dirty="0" smtClean="0"/>
              <a:t>Det var I dette projekt ikke godt </a:t>
            </a:r>
            <a:r>
              <a:rPr lang="da-DK" baseline="0" noProof="0" dirty="0" smtClean="0"/>
              <a:t>nok bare at have en teoretisk flot bordskåner. Den skulle også være det i praksis. Derfor måtte gruppen med hjælp fra teknologi og design finde det rette design og den rette støbeform. </a:t>
            </a:r>
            <a:endParaRPr lang="da-DK" baseline="0" noProof="0" dirty="0" smtClean="0"/>
          </a:p>
          <a:p>
            <a:endParaRPr lang="da-DK" noProof="0" dirty="0" smtClean="0"/>
          </a:p>
          <a:p>
            <a:endParaRPr lang="da-DK" noProof="0" dirty="0" smtClean="0"/>
          </a:p>
          <a:p>
            <a:endParaRPr lang="da-DK" noProof="0" dirty="0" smtClean="0"/>
          </a:p>
          <a:p>
            <a:r>
              <a:rPr lang="da-DK" noProof="0" dirty="0" smtClean="0"/>
              <a:t>**********</a:t>
            </a:r>
          </a:p>
          <a:p>
            <a:r>
              <a:rPr lang="da-DK" sz="1200" b="0" i="0" kern="1200" noProof="0" dirty="0" smtClean="0">
                <a:solidFill>
                  <a:schemeClr val="tx1"/>
                </a:solidFill>
                <a:effectLst/>
                <a:latin typeface="+mn-lt"/>
                <a:ea typeface="+mn-ea"/>
                <a:cs typeface="+mn-cs"/>
              </a:rPr>
              <a:t>Man sk</a:t>
            </a:r>
            <a:r>
              <a:rPr lang="da-DK" sz="1200" b="0" i="0" kern="1200" dirty="0" smtClean="0">
                <a:solidFill>
                  <a:schemeClr val="tx1"/>
                </a:solidFill>
                <a:effectLst/>
                <a:latin typeface="+mn-lt"/>
                <a:ea typeface="+mn-ea"/>
                <a:cs typeface="+mn-cs"/>
              </a:rPr>
              <a:t>al kunne give eksempler på, hvordan man arbejder praktisk i et givent fag, og hvordan man arbejder teoretisk.</a:t>
            </a:r>
          </a:p>
          <a:p>
            <a:r>
              <a:rPr lang="da-DK" sz="1200" b="0" i="0" kern="1200" dirty="0" smtClean="0">
                <a:solidFill>
                  <a:schemeClr val="tx1"/>
                </a:solidFill>
                <a:effectLst/>
                <a:latin typeface="+mn-lt"/>
                <a:ea typeface="+mn-ea"/>
                <a:cs typeface="+mn-cs"/>
              </a:rPr>
              <a:t>Man skal kunne give bud på, hvordan man bruger både noget praktisk og noget teoretisk, både fra samme fag og fra forskellige fag, når man skal lære noget nyt eller løse et problem (producere viden).</a:t>
            </a:r>
          </a:p>
          <a:p>
            <a:r>
              <a:rPr lang="da-DK" sz="1200" b="0" i="0" kern="1200" dirty="0" smtClean="0">
                <a:solidFill>
                  <a:schemeClr val="tx1"/>
                </a:solidFill>
                <a:effectLst/>
                <a:latin typeface="+mn-lt"/>
                <a:ea typeface="+mn-ea"/>
                <a:cs typeface="+mn-cs"/>
              </a:rPr>
              <a:t>Man må meget gerne kunne vise en synergieffekt af at bruge viden fra forskellige fag, altså at man er blevet endnu dygtigere i et fag ved at bruge viden fra et andet fag.</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9</a:t>
            </a:fld>
            <a:endParaRPr lang="da-DK"/>
          </a:p>
        </p:txBody>
      </p:sp>
    </p:spTree>
    <p:extLst>
      <p:ext uri="{BB962C8B-B14F-4D97-AF65-F5344CB8AC3E}">
        <p14:creationId xmlns:p14="http://schemas.microsoft.com/office/powerpoint/2010/main" val="262624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Redegør</a:t>
            </a:r>
            <a:r>
              <a:rPr lang="da-DK" sz="1200" kern="1200" baseline="0" dirty="0" smtClean="0">
                <a:solidFill>
                  <a:schemeClr val="tx1"/>
                </a:solidFill>
                <a:effectLst/>
                <a:latin typeface="+mn-lt"/>
                <a:ea typeface="+mn-ea"/>
                <a:cs typeface="+mn-cs"/>
              </a:rPr>
              <a:t> for sammenhængen mellem teknologien og samfundets udvikling.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Samfundet </a:t>
            </a:r>
            <a:r>
              <a:rPr lang="da-DK" sz="1200" kern="1200" dirty="0" smtClean="0">
                <a:solidFill>
                  <a:schemeClr val="tx1"/>
                </a:solidFill>
                <a:effectLst/>
                <a:latin typeface="+mn-lt"/>
                <a:ea typeface="+mn-ea"/>
                <a:cs typeface="+mn-cs"/>
              </a:rPr>
              <a:t>går imod tider, hvor befolkningen hungre efter luksus. Man mangler ikke rigtigt noget, men vil gerne bruge sine penge på produkter, som varer ved og som gør hverdagen lettere. </a:t>
            </a:r>
          </a:p>
          <a:p>
            <a:r>
              <a:rPr lang="da-DK" sz="1200" kern="1200" dirty="0" smtClean="0">
                <a:solidFill>
                  <a:schemeClr val="tx1"/>
                </a:solidFill>
                <a:effectLst/>
                <a:latin typeface="+mn-lt"/>
                <a:ea typeface="+mn-ea"/>
                <a:cs typeface="+mn-cs"/>
              </a:rPr>
              <a:t>Hele dette projekt gik ud på at finde et problem i hverdagen, og så skulle der udarbejdes et produkt, som ville løse dette problem. Derfor er vores produkt ikke rettet imod et større problem, det er mere ment som en luksus ting der gør det hele lidt lettere. </a:t>
            </a:r>
          </a:p>
          <a:p>
            <a:endParaRPr lang="en-US" dirty="0" smtClean="0"/>
          </a:p>
          <a:p>
            <a:endParaRPr lang="en-US" dirty="0" smtClean="0"/>
          </a:p>
          <a:p>
            <a:r>
              <a:rPr lang="da-DK" noProof="0" dirty="0" smtClean="0"/>
              <a:t>Lineære</a:t>
            </a:r>
            <a:r>
              <a:rPr lang="da-DK" baseline="0" noProof="0" dirty="0" smtClean="0"/>
              <a:t> teknologi</a:t>
            </a:r>
          </a:p>
          <a:p>
            <a:r>
              <a:rPr lang="da-DK" baseline="0" noProof="0" dirty="0" smtClean="0"/>
              <a:t>Videnskab -&gt; opfindelse -&gt; ny teknologi -&gt; spredning/reklame</a:t>
            </a:r>
          </a:p>
          <a:p>
            <a:r>
              <a:rPr lang="da-DK" baseline="0" noProof="0" dirty="0" smtClean="0"/>
              <a:t>Idéfasen -&gt; koncept fasen –&gt; konstruktionsfasen -&gt; produktionsfasen -&gt; implementeringsfasen </a:t>
            </a:r>
          </a:p>
          <a:p>
            <a:endParaRPr lang="en-US" baseline="0" dirty="0" smtClean="0"/>
          </a:p>
          <a:p>
            <a:r>
              <a:rPr lang="da-DK" baseline="0" noProof="0" dirty="0" smtClean="0"/>
              <a:t>Interaktiv – flere elementer I det store hele </a:t>
            </a:r>
          </a:p>
          <a:p>
            <a:r>
              <a:rPr lang="da-DK" baseline="0" noProof="0" dirty="0" smtClean="0"/>
              <a:t>Teknik, viden, organisation og produktion. </a:t>
            </a:r>
          </a:p>
          <a:p>
            <a:r>
              <a:rPr lang="da-DK" baseline="0" noProof="0" dirty="0" smtClean="0"/>
              <a:t>Arbejdskraft, fysisk infrastruktur, social infrastruktur, leverandøre, tilfældigheder, markedet, konkurrenter, økonomisk infrastruktur,</a:t>
            </a:r>
            <a:endParaRPr lang="da-DK" noProof="0" dirty="0" smtClean="0"/>
          </a:p>
          <a:p>
            <a:r>
              <a:rPr lang="en-US" dirty="0" smtClean="0"/>
              <a:t>***********</a:t>
            </a:r>
          </a:p>
          <a:p>
            <a:r>
              <a:rPr lang="da-DK" sz="1200" b="0" i="0" kern="1200" dirty="0" smtClean="0">
                <a:solidFill>
                  <a:schemeClr val="tx1"/>
                </a:solidFill>
                <a:effectLst/>
                <a:latin typeface="+mn-lt"/>
                <a:ea typeface="+mn-ea"/>
                <a:cs typeface="+mn-cs"/>
              </a:rPr>
              <a:t>Man skal selvfølgelig vide noget om nogle konkrete teknologiers udvikling i en bestemt (historisk) periode, og man skal kunne forklare, hvordan en teknologi påvirker samfundsudviklingen (fx politisk, socialt, økonomisk, kulturelt) og omvendt, hvilke forhold i samfundet der gør, at en bestemt teknologi har mulighed for at udvikle sig.</a:t>
            </a:r>
          </a:p>
          <a:p>
            <a:r>
              <a:rPr lang="da-DK" sz="1200" b="0" i="0" kern="1200" dirty="0" smtClean="0">
                <a:solidFill>
                  <a:schemeClr val="tx1"/>
                </a:solidFill>
                <a:effectLst/>
                <a:latin typeface="+mn-lt"/>
                <a:ea typeface="+mn-ea"/>
                <a:cs typeface="+mn-cs"/>
              </a:rPr>
              <a:t>Man skal helt konkret kende teknologiudviklingsmodellerne (den lineære og den interaktive/samspilsmodellen) og forholde dem kritisk til konkrete teknologier.</a:t>
            </a:r>
          </a:p>
          <a:p>
            <a:endParaRPr lang="da-DK" dirty="0"/>
          </a:p>
        </p:txBody>
      </p:sp>
      <p:sp>
        <p:nvSpPr>
          <p:cNvPr id="4" name="Pladsholder til slidenummer 3"/>
          <p:cNvSpPr>
            <a:spLocks noGrp="1"/>
          </p:cNvSpPr>
          <p:nvPr>
            <p:ph type="sldNum" sz="quarter" idx="10"/>
          </p:nvPr>
        </p:nvSpPr>
        <p:spPr/>
        <p:txBody>
          <a:bodyPr/>
          <a:lstStyle/>
          <a:p>
            <a:fld id="{3E262E7F-3B6E-478C-8CA7-ABBD85E21538}" type="slidenum">
              <a:rPr lang="da-DK" smtClean="0"/>
              <a:t>10</a:t>
            </a:fld>
            <a:endParaRPr lang="da-DK"/>
          </a:p>
        </p:txBody>
      </p:sp>
    </p:spTree>
    <p:extLst>
      <p:ext uri="{BB962C8B-B14F-4D97-AF65-F5344CB8AC3E}">
        <p14:creationId xmlns:p14="http://schemas.microsoft.com/office/powerpoint/2010/main" val="242387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F2007B40-F0E8-4716-93C7-35A53F35BBB5}" type="datetimeFigureOut">
              <a:rPr lang="da-DK" smtClean="0"/>
              <a:t>21-06-2014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DDCCB3-6D16-4D37-93C1-8A6308E578D3}"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92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2007B40-F0E8-4716-93C7-35A53F35BBB5}" type="datetimeFigureOut">
              <a:rPr lang="da-DK" smtClean="0"/>
              <a:t>21-06-2014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14769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2007B40-F0E8-4716-93C7-35A53F35BBB5}" type="datetimeFigureOut">
              <a:rPr lang="da-DK" smtClean="0"/>
              <a:t>21-06-2014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30299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2007B40-F0E8-4716-93C7-35A53F35BBB5}" type="datetimeFigureOut">
              <a:rPr lang="da-DK" smtClean="0"/>
              <a:t>21-06-2014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111953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F2007B40-F0E8-4716-93C7-35A53F35BBB5}" type="datetimeFigureOut">
              <a:rPr lang="da-DK" smtClean="0"/>
              <a:t>21-06-2014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5DDCCB3-6D16-4D37-93C1-8A6308E578D3}" type="slidenum">
              <a:rPr lang="da-DK" smtClean="0"/>
              <a:t>‹nr.›</a:t>
            </a:fld>
            <a:endParaRPr lang="da-D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96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F2007B40-F0E8-4716-93C7-35A53F35BBB5}" type="datetimeFigureOut">
              <a:rPr lang="da-DK" smtClean="0"/>
              <a:t>21-06-2014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371766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1097280" y="2582334"/>
            <a:ext cx="4937760" cy="33782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6217920" y="2582334"/>
            <a:ext cx="4937760" cy="33782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F2007B40-F0E8-4716-93C7-35A53F35BBB5}" type="datetimeFigureOut">
              <a:rPr lang="da-DK" smtClean="0"/>
              <a:t>21-06-2014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121646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F2007B40-F0E8-4716-93C7-35A53F35BBB5}" type="datetimeFigureOut">
              <a:rPr lang="da-DK" smtClean="0"/>
              <a:t>21-06-2014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245789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007B40-F0E8-4716-93C7-35A53F35BBB5}" type="datetimeFigureOut">
              <a:rPr lang="da-DK" smtClean="0"/>
              <a:t>21-06-2014</a:t>
            </a:fld>
            <a:endParaRPr lang="da-D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a-DK"/>
          </a:p>
        </p:txBody>
      </p:sp>
      <p:sp>
        <p:nvSpPr>
          <p:cNvPr id="9" name="Slide Number Placeholder 8"/>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351249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a-DK" smtClean="0"/>
              <a:t>Klik for at redigere i master</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007B40-F0E8-4716-93C7-35A53F35BBB5}" type="datetimeFigureOut">
              <a:rPr lang="da-DK" smtClean="0"/>
              <a:t>21-06-2014</a:t>
            </a:fld>
            <a:endParaRPr lang="da-D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a-D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DDCCB3-6D16-4D37-93C1-8A6308E578D3}" type="slidenum">
              <a:rPr lang="da-DK" smtClean="0"/>
              <a:t>‹nr.›</a:t>
            </a:fld>
            <a:endParaRPr lang="da-DK"/>
          </a:p>
        </p:txBody>
      </p:sp>
    </p:spTree>
    <p:extLst>
      <p:ext uri="{BB962C8B-B14F-4D97-AF65-F5344CB8AC3E}">
        <p14:creationId xmlns:p14="http://schemas.microsoft.com/office/powerpoint/2010/main" val="185887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2007B40-F0E8-4716-93C7-35A53F35BBB5}" type="datetimeFigureOut">
              <a:rPr lang="da-DK" smtClean="0"/>
              <a:t>21-06-2014</a:t>
            </a:fld>
            <a:endParaRPr lang="da-DK"/>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DDCCB3-6D16-4D37-93C1-8A6308E578D3}" type="slidenum">
              <a:rPr lang="da-DK" smtClean="0"/>
              <a:t>‹nr.›</a:t>
            </a:fld>
            <a:endParaRPr lang="da-DK"/>
          </a:p>
        </p:txBody>
      </p:sp>
    </p:spTree>
    <p:extLst>
      <p:ext uri="{BB962C8B-B14F-4D97-AF65-F5344CB8AC3E}">
        <p14:creationId xmlns:p14="http://schemas.microsoft.com/office/powerpoint/2010/main" val="61641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smtClean="0"/>
              <a:t>Klik for at redigere i master</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007B40-F0E8-4716-93C7-35A53F35BBB5}" type="datetimeFigureOut">
              <a:rPr lang="da-DK" smtClean="0"/>
              <a:t>21-06-2014</a:t>
            </a:fld>
            <a:endParaRPr lang="da-D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a-D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DDCCB3-6D16-4D37-93C1-8A6308E578D3}" type="slidenum">
              <a:rPr lang="da-DK" smtClean="0"/>
              <a:t>‹nr.›</a:t>
            </a:fld>
            <a:endParaRPr lang="da-D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99196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32.xml"/><Relationship Id="rId7" Type="http://schemas.openxmlformats.org/officeDocument/2006/relationships/slide" Target="slide37.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0.xml"/><Relationship Id="rId4" Type="http://schemas.openxmlformats.org/officeDocument/2006/relationships/slide" Target="slide31.xml"/><Relationship Id="rId9" Type="http://schemas.openxmlformats.org/officeDocument/2006/relationships/slide" Target="slide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a-DK" dirty="0" smtClean="0"/>
              <a:t>SO</a:t>
            </a:r>
            <a:br>
              <a:rPr lang="da-DK" dirty="0" smtClean="0"/>
            </a:br>
            <a:r>
              <a:rPr lang="da-DK" dirty="0" smtClean="0"/>
              <a:t>Jacob Offersen 3.J</a:t>
            </a:r>
            <a:endParaRPr lang="da-DK" dirty="0"/>
          </a:p>
        </p:txBody>
      </p:sp>
      <p:sp>
        <p:nvSpPr>
          <p:cNvPr id="3" name="Undertitel 2"/>
          <p:cNvSpPr>
            <a:spLocks noGrp="1"/>
          </p:cNvSpPr>
          <p:nvPr>
            <p:ph type="subTitle" idx="1"/>
          </p:nvPr>
        </p:nvSpPr>
        <p:spPr/>
        <p:txBody>
          <a:bodyPr/>
          <a:lstStyle/>
          <a:p>
            <a:r>
              <a:rPr lang="da-DK" dirty="0" smtClean="0"/>
              <a:t>Dato: 23/06-14</a:t>
            </a:r>
          </a:p>
          <a:p>
            <a:endParaRPr lang="da-DK" dirty="0"/>
          </a:p>
        </p:txBody>
      </p:sp>
    </p:spTree>
    <p:extLst>
      <p:ext uri="{BB962C8B-B14F-4D97-AF65-F5344CB8AC3E}">
        <p14:creationId xmlns:p14="http://schemas.microsoft.com/office/powerpoint/2010/main" val="144582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3600" dirty="0" err="1">
                <a:solidFill>
                  <a:schemeClr val="tx1"/>
                </a:solidFill>
                <a:ea typeface="Times New Roman" panose="02020603050405020304" pitchFamily="18" charset="0"/>
              </a:rPr>
              <a:t>Samspil</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mellem</a:t>
            </a:r>
            <a:r>
              <a:rPr lang="en-US" altLang="da-DK" sz="3600" dirty="0">
                <a:solidFill>
                  <a:schemeClr val="tx1"/>
                </a:solidFill>
                <a:ea typeface="Times New Roman" panose="02020603050405020304" pitchFamily="18" charset="0"/>
              </a:rPr>
              <a:t> fag: </a:t>
            </a:r>
            <a:r>
              <a:rPr lang="en-US" altLang="da-DK" sz="3600" dirty="0" err="1">
                <a:solidFill>
                  <a:schemeClr val="tx1"/>
                </a:solidFill>
                <a:ea typeface="Times New Roman" panose="02020603050405020304" pitchFamily="18" charset="0"/>
              </a:rPr>
              <a:t>redegøre</a:t>
            </a:r>
            <a:r>
              <a:rPr lang="en-US" altLang="da-DK" sz="3600" dirty="0">
                <a:solidFill>
                  <a:schemeClr val="tx1"/>
                </a:solidFill>
                <a:ea typeface="Times New Roman" panose="02020603050405020304" pitchFamily="18" charset="0"/>
              </a:rPr>
              <a:t> for </a:t>
            </a:r>
            <a:r>
              <a:rPr lang="en-US" altLang="da-DK" sz="3600" dirty="0" err="1">
                <a:solidFill>
                  <a:schemeClr val="tx1"/>
                </a:solidFill>
                <a:ea typeface="Times New Roman" panose="02020603050405020304" pitchFamily="18" charset="0"/>
              </a:rPr>
              <a:t>sammenhænge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mellem</a:t>
            </a:r>
            <a:r>
              <a:rPr lang="en-US" altLang="da-DK" sz="3600" dirty="0">
                <a:solidFill>
                  <a:schemeClr val="tx1"/>
                </a:solidFill>
                <a:ea typeface="Times New Roman" panose="02020603050405020304" pitchFamily="18" charset="0"/>
              </a:rPr>
              <a:t> den </a:t>
            </a:r>
            <a:r>
              <a:rPr lang="en-US" altLang="da-DK" sz="3600" dirty="0" err="1">
                <a:solidFill>
                  <a:schemeClr val="tx1"/>
                </a:solidFill>
                <a:ea typeface="Times New Roman" panose="02020603050405020304" pitchFamily="18" charset="0"/>
              </a:rPr>
              <a:t>teknologiske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udvikling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og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samfundsudviklingen</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i</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udvalgte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eksempler</a:t>
            </a:r>
            <a:endParaRPr lang="da-DK" sz="36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p:cNvPicPr/>
          <p:nvPr/>
        </p:nvPicPr>
        <p:blipFill>
          <a:blip r:embed="rId3"/>
          <a:stretch>
            <a:fillRect/>
          </a:stretch>
        </p:blipFill>
        <p:spPr>
          <a:xfrm>
            <a:off x="3731670" y="2952539"/>
            <a:ext cx="5400675" cy="904875"/>
          </a:xfrm>
          <a:prstGeom prst="rect">
            <a:avLst/>
          </a:prstGeom>
          <a:ln>
            <a:solidFill>
              <a:schemeClr val="tx1"/>
            </a:solidFill>
          </a:ln>
        </p:spPr>
      </p:pic>
    </p:spTree>
    <p:extLst>
      <p:ext uri="{BB962C8B-B14F-4D97-AF65-F5344CB8AC3E}">
        <p14:creationId xmlns:p14="http://schemas.microsoft.com/office/powerpoint/2010/main" val="1752064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da-DK" sz="4400" dirty="0" err="1">
                <a:solidFill>
                  <a:schemeClr val="tx1"/>
                </a:solidFill>
                <a:ea typeface="Times New Roman" panose="02020603050405020304" pitchFamily="18" charset="0"/>
              </a:rPr>
              <a:t>Metoder</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sætte</a:t>
            </a:r>
            <a:r>
              <a:rPr lang="en-US" altLang="da-DK" sz="4400" dirty="0">
                <a:solidFill>
                  <a:schemeClr val="tx1"/>
                </a:solidFill>
                <a:ea typeface="Times New Roman" panose="02020603050405020304" pitchFamily="18" charset="0"/>
              </a:rPr>
              <a:t> sig </a:t>
            </a:r>
            <a:r>
              <a:rPr lang="en-US" altLang="da-DK" sz="4400" dirty="0" err="1">
                <a:solidFill>
                  <a:schemeClr val="tx1"/>
                </a:solidFill>
                <a:ea typeface="Times New Roman" panose="02020603050405020304" pitchFamily="18" charset="0"/>
              </a:rPr>
              <a:t>faglige</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og</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personlige</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mål</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og</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evaluere</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kvaliteten</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af</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eget</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arbejde</a:t>
            </a:r>
            <a:endParaRPr lang="da-DK" sz="44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5" name="Rektangel 4"/>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Rektangel 6"/>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8" name="Tekstfelt 7"/>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9" name="Tekstfelt 8"/>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10" name="Tekstfelt 9"/>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1" name="Ellipse 10"/>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5" name="Ellipse 24"/>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7" name="Billede 26"/>
          <p:cNvPicPr/>
          <p:nvPr/>
        </p:nvPicPr>
        <p:blipFill>
          <a:blip r:embed="rId3"/>
          <a:stretch>
            <a:fillRect/>
          </a:stretch>
        </p:blipFill>
        <p:spPr>
          <a:xfrm>
            <a:off x="709279" y="2357799"/>
            <a:ext cx="5581650" cy="1876425"/>
          </a:xfrm>
          <a:prstGeom prst="rect">
            <a:avLst/>
          </a:prstGeom>
          <a:ln>
            <a:solidFill>
              <a:schemeClr val="tx1"/>
            </a:solidFill>
          </a:ln>
        </p:spPr>
      </p:pic>
      <p:pic>
        <p:nvPicPr>
          <p:cNvPr id="28" name="Billede 27"/>
          <p:cNvPicPr/>
          <p:nvPr/>
        </p:nvPicPr>
        <p:blipFill>
          <a:blip r:embed="rId4"/>
          <a:stretch>
            <a:fillRect/>
          </a:stretch>
        </p:blipFill>
        <p:spPr>
          <a:xfrm>
            <a:off x="6147544" y="2219687"/>
            <a:ext cx="5572125" cy="4029075"/>
          </a:xfrm>
          <a:prstGeom prst="rect">
            <a:avLst/>
          </a:prstGeom>
          <a:ln>
            <a:solidFill>
              <a:schemeClr val="tx1"/>
            </a:solidFill>
          </a:ln>
        </p:spPr>
      </p:pic>
    </p:spTree>
    <p:extLst>
      <p:ext uri="{BB962C8B-B14F-4D97-AF65-F5344CB8AC3E}">
        <p14:creationId xmlns:p14="http://schemas.microsoft.com/office/powerpoint/2010/main" val="28864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da-DK" sz="4400" dirty="0" err="1">
                <a:solidFill>
                  <a:schemeClr val="tx1"/>
                </a:solidFill>
                <a:ea typeface="Times New Roman" panose="02020603050405020304" pitchFamily="18" charset="0"/>
              </a:rPr>
              <a:t>Metoder</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vælge</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og</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anvende</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skriftlig</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fremstillingsform</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til</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forskellige</a:t>
            </a:r>
            <a:r>
              <a:rPr lang="en-US" altLang="da-DK" sz="4400" dirty="0">
                <a:solidFill>
                  <a:schemeClr val="tx1"/>
                </a:solidFill>
                <a:ea typeface="Times New Roman" panose="02020603050405020304" pitchFamily="18" charset="0"/>
              </a:rPr>
              <a:t> </a:t>
            </a:r>
            <a:r>
              <a:rPr lang="en-US" altLang="da-DK" sz="4400" dirty="0" err="1">
                <a:solidFill>
                  <a:schemeClr val="tx1"/>
                </a:solidFill>
                <a:ea typeface="Times New Roman" panose="02020603050405020304" pitchFamily="18" charset="0"/>
              </a:rPr>
              <a:t>teksttyper</a:t>
            </a:r>
            <a:endParaRPr lang="da-DK" sz="44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dirty="0"/>
          </a:p>
        </p:txBody>
      </p:sp>
      <p:sp>
        <p:nvSpPr>
          <p:cNvPr id="5" name="Rektangel 4"/>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Rektangel 6"/>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8" name="Tekstfelt 7"/>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9" name="Tekstfelt 8"/>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10" name="Tekstfelt 9"/>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1" name="Ellipse 10"/>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5" name="Ellipse 24"/>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7" name="Billede 26"/>
          <p:cNvPicPr/>
          <p:nvPr/>
        </p:nvPicPr>
        <p:blipFill>
          <a:blip r:embed="rId3"/>
          <a:stretch>
            <a:fillRect/>
          </a:stretch>
        </p:blipFill>
        <p:spPr>
          <a:xfrm>
            <a:off x="4215630" y="1803514"/>
            <a:ext cx="3760741" cy="4089194"/>
          </a:xfrm>
          <a:prstGeom prst="rect">
            <a:avLst/>
          </a:prstGeom>
          <a:ln>
            <a:solidFill>
              <a:schemeClr val="tx1"/>
            </a:solidFill>
          </a:ln>
        </p:spPr>
      </p:pic>
    </p:spTree>
    <p:extLst>
      <p:ext uri="{BB962C8B-B14F-4D97-AF65-F5344CB8AC3E}">
        <p14:creationId xmlns:p14="http://schemas.microsoft.com/office/powerpoint/2010/main" val="1256390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a-DK" dirty="0"/>
              <a:t>Dansk A/Teknologi A: </a:t>
            </a:r>
            <a:r>
              <a:rPr lang="da-DK" dirty="0" smtClean="0"/>
              <a:t>Mini-SRP</a:t>
            </a:r>
            <a:endParaRPr lang="da-DK" dirty="0"/>
          </a:p>
        </p:txBody>
      </p:sp>
      <p:sp>
        <p:nvSpPr>
          <p:cNvPr id="46" name="Rektangel 45"/>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7" name="Rektangel 46"/>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8" name="Rektangel 47"/>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9" name="Tekstfelt 48"/>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50" name="Tekstfelt 49"/>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51" name="Tekstfelt 50"/>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52" name="Ellipse 51"/>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3" name="Ellipse 52"/>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4" name="Ellipse 53"/>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5" name="Ellipse 54"/>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6" name="Ellipse 55"/>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7" name="Ellipse 56"/>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8" name="Ellipse 57"/>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9" name="Ellipse 58"/>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0" name="Ellipse 59"/>
          <p:cNvSpPr/>
          <p:nvPr/>
        </p:nvSpPr>
        <p:spPr>
          <a:xfrm>
            <a:off x="600415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1" name="Ellipse 60"/>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2" name="Ellipse 61"/>
          <p:cNvSpPr/>
          <p:nvPr/>
        </p:nvSpPr>
        <p:spPr>
          <a:xfrm>
            <a:off x="6861856" y="6457073"/>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3" name="Ellipse 62"/>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4" name="Ellipse 63"/>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5" name="Ellipse 64"/>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6" name="Ellipse 65"/>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6" name="Pladsholder til indhold 5"/>
          <p:cNvPicPr>
            <a:picLocks noGrp="1" noChangeAspect="1"/>
          </p:cNvPicPr>
          <p:nvPr>
            <p:ph idx="1"/>
          </p:nvPr>
        </p:nvPicPr>
        <p:blipFill rotWithShape="1">
          <a:blip r:embed="rId3">
            <a:extLst>
              <a:ext uri="{28A0092B-C50C-407E-A947-70E740481C1C}">
                <a14:useLocalDpi xmlns:a14="http://schemas.microsoft.com/office/drawing/2010/main" val="0"/>
              </a:ext>
            </a:extLst>
          </a:blip>
          <a:srcRect l="23486" r="20921"/>
          <a:stretch/>
        </p:blipFill>
        <p:spPr>
          <a:xfrm>
            <a:off x="4229100" y="1846263"/>
            <a:ext cx="3977640" cy="4022725"/>
          </a:xfrm>
        </p:spPr>
      </p:pic>
    </p:spTree>
    <p:extLst>
      <p:ext uri="{BB962C8B-B14F-4D97-AF65-F5344CB8AC3E}">
        <p14:creationId xmlns:p14="http://schemas.microsoft.com/office/powerpoint/2010/main" val="368058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4000" dirty="0" err="1">
                <a:solidFill>
                  <a:schemeClr val="tx1"/>
                </a:solidFill>
                <a:ea typeface="Times New Roman" panose="02020603050405020304" pitchFamily="18" charset="0"/>
              </a:rPr>
              <a:t>Samspil</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mellem</a:t>
            </a:r>
            <a:r>
              <a:rPr lang="en-US" altLang="da-DK" sz="4000" dirty="0">
                <a:solidFill>
                  <a:schemeClr val="tx1"/>
                </a:solidFill>
                <a:ea typeface="Times New Roman" panose="02020603050405020304" pitchFamily="18" charset="0"/>
              </a:rPr>
              <a:t> fag: </a:t>
            </a:r>
            <a:r>
              <a:rPr lang="en-US" altLang="da-DK" sz="4000" dirty="0" err="1">
                <a:solidFill>
                  <a:schemeClr val="tx1"/>
                </a:solidFill>
                <a:ea typeface="Times New Roman" panose="02020603050405020304" pitchFamily="18" charset="0"/>
              </a:rPr>
              <a:t>kombinere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fagenes</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skabe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sammenhæng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faglig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viden</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inden</a:t>
            </a:r>
            <a:r>
              <a:rPr lang="en-US" altLang="da-DK" sz="4000" dirty="0">
                <a:solidFill>
                  <a:schemeClr val="tx1"/>
                </a:solidFill>
                <a:ea typeface="Times New Roman" panose="02020603050405020304" pitchFamily="18" charset="0"/>
              </a:rPr>
              <a:t> for </a:t>
            </a:r>
            <a:r>
              <a:rPr lang="en-US" altLang="da-DK" sz="4000" dirty="0" err="1">
                <a:solidFill>
                  <a:schemeClr val="tx1"/>
                </a:solidFill>
                <a:ea typeface="Times New Roman" panose="02020603050405020304" pitchFamily="18" charset="0"/>
              </a:rPr>
              <a:t>det</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enkelte</a:t>
            </a:r>
            <a:r>
              <a:rPr lang="en-US" altLang="da-DK" sz="4000" dirty="0">
                <a:solidFill>
                  <a:schemeClr val="tx1"/>
                </a:solidFill>
                <a:ea typeface="Times New Roman" panose="02020603050405020304" pitchFamily="18" charset="0"/>
              </a:rPr>
              <a:t> fag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fagene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imellem</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5" name="Rektangel 4"/>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Rektangel 6"/>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8" name="Tekstfelt 7"/>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9" name="Tekstfelt 8"/>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10" name="Tekstfelt 9"/>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1" name="Ellipse 10"/>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6861856" y="6457073"/>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5" name="Ellipse 24"/>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7" name="Billede 26"/>
          <p:cNvPicPr/>
          <p:nvPr/>
        </p:nvPicPr>
        <p:blipFill>
          <a:blip r:embed="rId3"/>
          <a:stretch>
            <a:fillRect/>
          </a:stretch>
        </p:blipFill>
        <p:spPr>
          <a:xfrm>
            <a:off x="3439656" y="2597271"/>
            <a:ext cx="4848225" cy="876300"/>
          </a:xfrm>
          <a:prstGeom prst="rect">
            <a:avLst/>
          </a:prstGeom>
          <a:ln>
            <a:solidFill>
              <a:schemeClr val="tx1"/>
            </a:solidFill>
          </a:ln>
        </p:spPr>
      </p:pic>
      <p:pic>
        <p:nvPicPr>
          <p:cNvPr id="28" name="Billede 27"/>
          <p:cNvPicPr/>
          <p:nvPr/>
        </p:nvPicPr>
        <p:blipFill>
          <a:blip r:embed="rId4"/>
          <a:stretch>
            <a:fillRect/>
          </a:stretch>
        </p:blipFill>
        <p:spPr>
          <a:xfrm>
            <a:off x="3439656" y="3739424"/>
            <a:ext cx="4886325" cy="1104900"/>
          </a:xfrm>
          <a:prstGeom prst="rect">
            <a:avLst/>
          </a:prstGeom>
          <a:ln>
            <a:solidFill>
              <a:schemeClr val="tx1"/>
            </a:solidFill>
          </a:ln>
        </p:spPr>
      </p:pic>
    </p:spTree>
    <p:extLst>
      <p:ext uri="{BB962C8B-B14F-4D97-AF65-F5344CB8AC3E}">
        <p14:creationId xmlns:p14="http://schemas.microsoft.com/office/powerpoint/2010/main" val="159375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4000" dirty="0" err="1">
                <a:solidFill>
                  <a:schemeClr val="tx1"/>
                </a:solidFill>
                <a:ea typeface="Times New Roman" panose="02020603050405020304" pitchFamily="18" charset="0"/>
              </a:rPr>
              <a:t>Samspil</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mellem</a:t>
            </a:r>
            <a:r>
              <a:rPr lang="en-US" altLang="da-DK" sz="4000" dirty="0">
                <a:solidFill>
                  <a:schemeClr val="tx1"/>
                </a:solidFill>
                <a:ea typeface="Times New Roman" panose="02020603050405020304" pitchFamily="18" charset="0"/>
              </a:rPr>
              <a:t> fag: </a:t>
            </a:r>
            <a:r>
              <a:rPr lang="en-US" altLang="da-DK" sz="4000" dirty="0" err="1">
                <a:solidFill>
                  <a:schemeClr val="tx1"/>
                </a:solidFill>
                <a:ea typeface="Times New Roman" panose="02020603050405020304" pitchFamily="18" charset="0"/>
              </a:rPr>
              <a:t>udvælge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behandle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formidle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centrale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flerfaglige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emner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a:t>
            </a:r>
            <a:r>
              <a:rPr lang="en-US" altLang="da-DK" sz="4000" dirty="0">
                <a:solidFill>
                  <a:schemeClr val="tx1"/>
                </a:solidFill>
                <a:ea typeface="Times New Roman" panose="02020603050405020304" pitchFamily="18" charset="0"/>
              </a:rPr>
              <a:t> en </a:t>
            </a:r>
            <a:r>
              <a:rPr lang="en-US" altLang="da-DK" sz="4000" dirty="0" err="1">
                <a:solidFill>
                  <a:schemeClr val="tx1"/>
                </a:solidFill>
                <a:ea typeface="Times New Roman" panose="02020603050405020304" pitchFamily="18" charset="0"/>
              </a:rPr>
              <a:t>skriftlig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opgavebesvarelse</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7" name="Billede 26"/>
          <p:cNvPicPr/>
          <p:nvPr/>
        </p:nvPicPr>
        <p:blipFill>
          <a:blip r:embed="rId3"/>
          <a:stretch>
            <a:fillRect/>
          </a:stretch>
        </p:blipFill>
        <p:spPr>
          <a:xfrm>
            <a:off x="3339129" y="2909676"/>
            <a:ext cx="4972050" cy="1895475"/>
          </a:xfrm>
          <a:prstGeom prst="rect">
            <a:avLst/>
          </a:prstGeom>
          <a:ln>
            <a:solidFill>
              <a:schemeClr val="tx1"/>
            </a:solidFill>
          </a:ln>
        </p:spPr>
      </p:pic>
    </p:spTree>
    <p:extLst>
      <p:ext uri="{BB962C8B-B14F-4D97-AF65-F5344CB8AC3E}">
        <p14:creationId xmlns:p14="http://schemas.microsoft.com/office/powerpoint/2010/main" val="359049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4000" dirty="0" err="1">
                <a:solidFill>
                  <a:schemeClr val="tx1"/>
                </a:solidFill>
                <a:ea typeface="Times New Roman" panose="02020603050405020304" pitchFamily="18" charset="0"/>
              </a:rPr>
              <a:t>Samspil</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mellem</a:t>
            </a:r>
            <a:r>
              <a:rPr lang="en-US" altLang="da-DK" sz="4000" dirty="0">
                <a:solidFill>
                  <a:schemeClr val="tx1"/>
                </a:solidFill>
                <a:ea typeface="Times New Roman" panose="02020603050405020304" pitchFamily="18" charset="0"/>
              </a:rPr>
              <a:t> fag: </a:t>
            </a:r>
            <a:r>
              <a:rPr lang="en-US" altLang="da-DK" sz="4000" dirty="0" err="1">
                <a:solidFill>
                  <a:schemeClr val="tx1"/>
                </a:solidFill>
                <a:ea typeface="Times New Roman" panose="02020603050405020304" pitchFamily="18" charset="0"/>
              </a:rPr>
              <a:t>udvikle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kommunikative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færdigheder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skriftligt</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mundtligt</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især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ved</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formidling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af</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videnskab</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teknik</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p:cNvPicPr/>
          <p:nvPr/>
        </p:nvPicPr>
        <p:blipFill>
          <a:blip r:embed="rId3"/>
          <a:stretch>
            <a:fillRect/>
          </a:stretch>
        </p:blipFill>
        <p:spPr>
          <a:xfrm>
            <a:off x="3625899" y="2878666"/>
            <a:ext cx="4981575" cy="1485900"/>
          </a:xfrm>
          <a:prstGeom prst="rect">
            <a:avLst/>
          </a:prstGeom>
          <a:ln>
            <a:solidFill>
              <a:schemeClr val="tx1"/>
            </a:solidFill>
          </a:ln>
        </p:spPr>
      </p:pic>
    </p:spTree>
    <p:extLst>
      <p:ext uri="{BB962C8B-B14F-4D97-AF65-F5344CB8AC3E}">
        <p14:creationId xmlns:p14="http://schemas.microsoft.com/office/powerpoint/2010/main" val="178067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a-DK" dirty="0"/>
              <a:t>Design B: Fra gade til </a:t>
            </a:r>
            <a:r>
              <a:rPr lang="da-DK" dirty="0" smtClean="0"/>
              <a:t>by</a:t>
            </a:r>
            <a:endParaRPr lang="da-DK" dirty="0"/>
          </a:p>
        </p:txBody>
      </p:sp>
      <p:sp>
        <p:nvSpPr>
          <p:cNvPr id="46" name="Rektangel 45"/>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7" name="Rektangel 46"/>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8" name="Rektangel 47"/>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9" name="Tekstfelt 48"/>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50" name="Tekstfelt 49"/>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51" name="Tekstfelt 50"/>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52" name="Ellipse 51"/>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3" name="Ellipse 52"/>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4" name="Ellipse 53"/>
          <p:cNvSpPr/>
          <p:nvPr/>
        </p:nvSpPr>
        <p:spPr>
          <a:xfrm>
            <a:off x="2056271" y="6467119"/>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5" name="Ellipse 54"/>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6" name="Ellipse 55"/>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7" name="Ellipse 56"/>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8" name="Ellipse 57"/>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9" name="Ellipse 58"/>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0" name="Ellipse 59"/>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1" name="Ellipse 60"/>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2" name="Ellipse 61"/>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3" name="Ellipse 62"/>
          <p:cNvSpPr/>
          <p:nvPr/>
        </p:nvSpPr>
        <p:spPr>
          <a:xfrm>
            <a:off x="7287017" y="6457073"/>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4" name="Ellipse 63"/>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5" name="Ellipse 64"/>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6" name="Ellipse 65"/>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0407" y="1846263"/>
            <a:ext cx="7151511" cy="4022725"/>
          </a:xfrm>
        </p:spPr>
      </p:pic>
    </p:spTree>
    <p:extLst>
      <p:ext uri="{BB962C8B-B14F-4D97-AF65-F5344CB8AC3E}">
        <p14:creationId xmlns:p14="http://schemas.microsoft.com/office/powerpoint/2010/main" val="70838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4000" dirty="0" err="1">
                <a:solidFill>
                  <a:schemeClr val="tx1"/>
                </a:solidFill>
                <a:ea typeface="Times New Roman" panose="02020603050405020304" pitchFamily="18" charset="0"/>
              </a:rPr>
              <a:t>Samspil</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mellem</a:t>
            </a:r>
            <a:r>
              <a:rPr lang="en-US" altLang="da-DK" sz="4000" dirty="0">
                <a:solidFill>
                  <a:schemeClr val="tx1"/>
                </a:solidFill>
                <a:ea typeface="Times New Roman" panose="02020603050405020304" pitchFamily="18" charset="0"/>
              </a:rPr>
              <a:t> fag: </a:t>
            </a:r>
            <a:r>
              <a:rPr lang="en-US" altLang="da-DK" sz="4000" dirty="0" err="1">
                <a:solidFill>
                  <a:schemeClr val="tx1"/>
                </a:solidFill>
                <a:ea typeface="Times New Roman" panose="02020603050405020304" pitchFamily="18" charset="0"/>
              </a:rPr>
              <a:t>demonstrere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praktisk</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indsigt</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a:t>
            </a:r>
            <a:r>
              <a:rPr lang="en-US" altLang="da-DK" sz="4000" dirty="0">
                <a:solidFill>
                  <a:schemeClr val="tx1"/>
                </a:solidFill>
                <a:ea typeface="Times New Roman" panose="02020603050405020304" pitchFamily="18" charset="0"/>
              </a:rPr>
              <a:t> innovative processer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til</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idégenerering</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descr="C:\Users\Jacob\AppData\Local\Microsoft\Windows\INetCache\Content.Word\2014-05-19 09.47.5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561013" y="2403845"/>
            <a:ext cx="4318740" cy="2907139"/>
          </a:xfrm>
          <a:prstGeom prst="rect">
            <a:avLst/>
          </a:prstGeom>
          <a:noFill/>
          <a:ln>
            <a:noFill/>
          </a:ln>
        </p:spPr>
      </p:pic>
    </p:spTree>
    <p:extLst>
      <p:ext uri="{BB962C8B-B14F-4D97-AF65-F5344CB8AC3E}">
        <p14:creationId xmlns:p14="http://schemas.microsoft.com/office/powerpoint/2010/main" val="281035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dokumentere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viden</a:t>
            </a:r>
            <a:r>
              <a:rPr lang="en-US" altLang="da-DK" sz="4000" dirty="0">
                <a:solidFill>
                  <a:schemeClr val="tx1"/>
                </a:solidFill>
                <a:ea typeface="Times New Roman" panose="02020603050405020304" pitchFamily="18" charset="0"/>
              </a:rPr>
              <a:t> om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anvende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forskellige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formidlings</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præsentationsformer</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descr="C:\Users\Jacob\AppData\Local\Microsoft\Windows\INetCache\Content.Word\2014-05-12 10.13.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121" y="2666624"/>
            <a:ext cx="4561205" cy="2562225"/>
          </a:xfrm>
          <a:prstGeom prst="rect">
            <a:avLst/>
          </a:prstGeom>
          <a:noFill/>
          <a:ln>
            <a:noFill/>
          </a:ln>
        </p:spPr>
      </p:pic>
      <p:pic>
        <p:nvPicPr>
          <p:cNvPr id="6146" name="Picture 2" descr="2014-05-12 10"/>
          <p:cNvPicPr>
            <a:picLocks noChangeAspect="1" noChangeArrowheads="1"/>
          </p:cNvPicPr>
          <p:nvPr/>
        </p:nvPicPr>
        <p:blipFill>
          <a:blip r:embed="rId4" cstate="print">
            <a:extLst>
              <a:ext uri="{28A0092B-C50C-407E-A947-70E740481C1C}">
                <a14:useLocalDpi xmlns:a14="http://schemas.microsoft.com/office/drawing/2010/main" val="0"/>
              </a:ext>
            </a:extLst>
          </a:blip>
          <a:srcRect l="10126" r="24997"/>
          <a:stretch>
            <a:fillRect/>
          </a:stretch>
        </p:blipFill>
        <p:spPr bwMode="auto">
          <a:xfrm>
            <a:off x="6926251" y="2389840"/>
            <a:ext cx="3391756" cy="293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52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a:t>
            </a:r>
            <a:endParaRPr lang="da-DK" dirty="0"/>
          </a:p>
        </p:txBody>
      </p:sp>
      <p:sp>
        <p:nvSpPr>
          <p:cNvPr id="3" name="Pladsholder til indhold 2"/>
          <p:cNvSpPr>
            <a:spLocks noGrp="1"/>
          </p:cNvSpPr>
          <p:nvPr>
            <p:ph idx="1"/>
          </p:nvPr>
        </p:nvSpPr>
        <p:spPr/>
        <p:txBody>
          <a:bodyPr/>
          <a:lstStyle/>
          <a:p>
            <a:pPr marL="288000" indent="-252000">
              <a:buFont typeface="Courier New" panose="02070309020205020404" pitchFamily="49" charset="0"/>
              <a:buChar char="o"/>
            </a:pPr>
            <a:r>
              <a:rPr lang="da-DK" dirty="0" smtClean="0"/>
              <a:t> Teknologi A – Fremtidens bordskåner</a:t>
            </a:r>
          </a:p>
          <a:p>
            <a:pPr marL="288000" indent="-252000">
              <a:buFont typeface="Courier New" panose="02070309020205020404" pitchFamily="49" charset="0"/>
              <a:buChar char="o"/>
            </a:pPr>
            <a:r>
              <a:rPr lang="da-DK" dirty="0"/>
              <a:t> </a:t>
            </a:r>
            <a:r>
              <a:rPr lang="da-DK" dirty="0" smtClean="0"/>
              <a:t>Dansk A / Teknologi A – Mini SRP</a:t>
            </a:r>
          </a:p>
          <a:p>
            <a:pPr marL="288000" indent="-252000">
              <a:buFont typeface="Courier New" panose="02070309020205020404" pitchFamily="49" charset="0"/>
              <a:buChar char="o"/>
            </a:pPr>
            <a:r>
              <a:rPr lang="da-DK" dirty="0" smtClean="0"/>
              <a:t>Design B – Fra gade til by</a:t>
            </a:r>
          </a:p>
          <a:p>
            <a:pPr marL="288000" indent="-252000">
              <a:buFont typeface="Courier New" panose="02070309020205020404" pitchFamily="49" charset="0"/>
              <a:buChar char="o"/>
            </a:pPr>
            <a:r>
              <a:rPr lang="da-DK" dirty="0" smtClean="0"/>
              <a:t>Design B – Emballage til lampe</a:t>
            </a:r>
          </a:p>
          <a:p>
            <a:pPr marL="288000" indent="-252000">
              <a:buFont typeface="Courier New" panose="02070309020205020404" pitchFamily="49" charset="0"/>
              <a:buChar char="o"/>
            </a:pPr>
            <a:r>
              <a:rPr lang="da-DK" dirty="0" smtClean="0"/>
              <a:t>Fysik B - Formidlingsprojekt</a:t>
            </a:r>
            <a:endParaRPr lang="da-DK" dirty="0"/>
          </a:p>
        </p:txBody>
      </p:sp>
      <p:sp>
        <p:nvSpPr>
          <p:cNvPr id="6" name="Rektangel 5"/>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Rektangel 6"/>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8" name="Rektangel 7"/>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9" name="Tekstfelt 8"/>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11" name="Tekstfelt 10"/>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12" name="Tekstfelt 11"/>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3" name="Ellipse 12"/>
          <p:cNvSpPr/>
          <p:nvPr/>
        </p:nvSpPr>
        <p:spPr>
          <a:xfrm>
            <a:off x="1197652" y="6471977"/>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1629111" y="6471977"/>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5145540" y="646695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5576999" y="646695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600415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6432008" y="6458411"/>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5" name="Ellipse 24"/>
          <p:cNvSpPr/>
          <p:nvPr/>
        </p:nvSpPr>
        <p:spPr>
          <a:xfrm>
            <a:off x="9526762" y="646184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6" name="Ellipse 25"/>
          <p:cNvSpPr/>
          <p:nvPr/>
        </p:nvSpPr>
        <p:spPr>
          <a:xfrm>
            <a:off x="9958221" y="646184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7" name="Ellipse 26"/>
          <p:cNvSpPr/>
          <p:nvPr/>
        </p:nvSpPr>
        <p:spPr>
          <a:xfrm>
            <a:off x="10385381" y="645698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1" name="Ellipse 30"/>
          <p:cNvSpPr/>
          <p:nvPr/>
        </p:nvSpPr>
        <p:spPr>
          <a:xfrm rot="5400000">
            <a:off x="9045778" y="4629879"/>
            <a:ext cx="286770" cy="366873"/>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2" name="Ellipse 31"/>
          <p:cNvSpPr/>
          <p:nvPr/>
        </p:nvSpPr>
        <p:spPr>
          <a:xfrm rot="5400000">
            <a:off x="9045778" y="5061338"/>
            <a:ext cx="286770" cy="366873"/>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3" name="Ellipse 32"/>
          <p:cNvSpPr/>
          <p:nvPr/>
        </p:nvSpPr>
        <p:spPr>
          <a:xfrm rot="5400000">
            <a:off x="9050636" y="5488498"/>
            <a:ext cx="286770" cy="366873"/>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7" name="Tekstfelt 36"/>
          <p:cNvSpPr txBox="1"/>
          <p:nvPr/>
        </p:nvSpPr>
        <p:spPr>
          <a:xfrm>
            <a:off x="9404430" y="4560747"/>
            <a:ext cx="2583565" cy="1338828"/>
          </a:xfrm>
          <a:prstGeom prst="rect">
            <a:avLst/>
          </a:prstGeom>
          <a:noFill/>
        </p:spPr>
        <p:txBody>
          <a:bodyPr wrap="square" rtlCol="0">
            <a:spAutoFit/>
          </a:bodyPr>
          <a:lstStyle/>
          <a:p>
            <a:pPr>
              <a:lnSpc>
                <a:spcPct val="150000"/>
              </a:lnSpc>
            </a:pPr>
            <a:r>
              <a:rPr lang="da-DK" dirty="0" smtClean="0"/>
              <a:t>Mangler</a:t>
            </a:r>
          </a:p>
          <a:p>
            <a:pPr>
              <a:lnSpc>
                <a:spcPct val="150000"/>
              </a:lnSpc>
            </a:pPr>
            <a:r>
              <a:rPr lang="da-DK" dirty="0" smtClean="0"/>
              <a:t>Er i dette projekt</a:t>
            </a:r>
          </a:p>
          <a:p>
            <a:pPr>
              <a:lnSpc>
                <a:spcPct val="150000"/>
              </a:lnSpc>
            </a:pPr>
            <a:r>
              <a:rPr lang="da-DK" dirty="0" smtClean="0"/>
              <a:t>Klaret eller delvist klaret</a:t>
            </a:r>
          </a:p>
        </p:txBody>
      </p:sp>
    </p:spTree>
    <p:extLst>
      <p:ext uri="{BB962C8B-B14F-4D97-AF65-F5344CB8AC3E}">
        <p14:creationId xmlns:p14="http://schemas.microsoft.com/office/powerpoint/2010/main" val="386218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a-DK" dirty="0"/>
              <a:t>Design B: </a:t>
            </a:r>
            <a:r>
              <a:rPr lang="da-DK" dirty="0" smtClean="0"/>
              <a:t>Emballage til lampe</a:t>
            </a:r>
            <a:endParaRPr lang="da-DK" dirty="0"/>
          </a:p>
        </p:txBody>
      </p:sp>
      <p:sp>
        <p:nvSpPr>
          <p:cNvPr id="46" name="Rektangel 45"/>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7" name="Rektangel 46"/>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8" name="Rektangel 47"/>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9" name="Tekstfelt 48"/>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50" name="Tekstfelt 49"/>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51" name="Tekstfelt 50"/>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52" name="Ellipse 51"/>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3" name="Ellipse 52"/>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4" name="Ellipse 53"/>
          <p:cNvSpPr/>
          <p:nvPr/>
        </p:nvSpPr>
        <p:spPr>
          <a:xfrm>
            <a:off x="2056271" y="6467119"/>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5" name="Ellipse 54"/>
          <p:cNvSpPr/>
          <p:nvPr/>
        </p:nvSpPr>
        <p:spPr>
          <a:xfrm>
            <a:off x="2484120" y="646343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6" name="Ellipse 55"/>
          <p:cNvSpPr/>
          <p:nvPr/>
        </p:nvSpPr>
        <p:spPr>
          <a:xfrm>
            <a:off x="2913968"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7" name="Ellipse 56"/>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8" name="Ellipse 57"/>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9" name="Ellipse 58"/>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0" name="Ellipse 59"/>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1" name="Ellipse 60"/>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2" name="Ellipse 61"/>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3" name="Ellipse 62"/>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4" name="Ellipse 63"/>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5" name="Ellipse 64"/>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6" name="Ellipse 65"/>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92047" y="2057716"/>
            <a:ext cx="5363633" cy="4022725"/>
          </a:xfrm>
        </p:spPr>
      </p:pic>
      <p:pic>
        <p:nvPicPr>
          <p:cNvPr id="8" name="Billede 7"/>
          <p:cNvPicPr>
            <a:picLocks noChangeAspect="1"/>
          </p:cNvPicPr>
          <p:nvPr/>
        </p:nvPicPr>
        <p:blipFill rotWithShape="1">
          <a:blip r:embed="rId4" cstate="print">
            <a:extLst>
              <a:ext uri="{28A0092B-C50C-407E-A947-70E740481C1C}">
                <a14:useLocalDpi xmlns:a14="http://schemas.microsoft.com/office/drawing/2010/main" val="0"/>
              </a:ext>
            </a:extLst>
          </a:blip>
          <a:srcRect l="21162" t="3668" r="19034" b="2999"/>
          <a:stretch/>
        </p:blipFill>
        <p:spPr>
          <a:xfrm>
            <a:off x="1097280" y="2057717"/>
            <a:ext cx="4310063" cy="4022725"/>
          </a:xfrm>
          <a:prstGeom prst="rect">
            <a:avLst/>
          </a:prstGeom>
        </p:spPr>
      </p:pic>
    </p:spTree>
    <p:extLst>
      <p:ext uri="{BB962C8B-B14F-4D97-AF65-F5344CB8AC3E}">
        <p14:creationId xmlns:p14="http://schemas.microsoft.com/office/powerpoint/2010/main" val="246445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vælge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anvende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skriftlig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fremstillingsform</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til</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forskellige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teksttyper</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dirty="0"/>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grpSp>
        <p:nvGrpSpPr>
          <p:cNvPr id="28" name="Gruppe 27"/>
          <p:cNvGrpSpPr/>
          <p:nvPr/>
        </p:nvGrpSpPr>
        <p:grpSpPr>
          <a:xfrm>
            <a:off x="3601091" y="2159528"/>
            <a:ext cx="4989818" cy="2533650"/>
            <a:chOff x="5538948" y="2159528"/>
            <a:chExt cx="4989818" cy="2533650"/>
          </a:xfrm>
        </p:grpSpPr>
        <p:pic>
          <p:nvPicPr>
            <p:cNvPr id="26" name="Billede 25"/>
            <p:cNvPicPr/>
            <p:nvPr/>
          </p:nvPicPr>
          <p:blipFill>
            <a:blip r:embed="rId3"/>
            <a:stretch>
              <a:fillRect/>
            </a:stretch>
          </p:blipFill>
          <p:spPr>
            <a:xfrm>
              <a:off x="7988131" y="2159528"/>
              <a:ext cx="2540635" cy="2533650"/>
            </a:xfrm>
            <a:prstGeom prst="rect">
              <a:avLst/>
            </a:prstGeom>
          </p:spPr>
        </p:pic>
        <p:pic>
          <p:nvPicPr>
            <p:cNvPr id="27" name="Billede 26" descr="C:\Users\Jacob\Desktop\Forside.png"/>
            <p:cNvPicPr/>
            <p:nvPr/>
          </p:nvPicPr>
          <p:blipFill rotWithShape="1">
            <a:blip r:embed="rId4" cstate="print">
              <a:extLst>
                <a:ext uri="{28A0092B-C50C-407E-A947-70E740481C1C}">
                  <a14:useLocalDpi xmlns:a14="http://schemas.microsoft.com/office/drawing/2010/main" val="0"/>
                </a:ext>
              </a:extLst>
            </a:blip>
            <a:srcRect l="11464" t="20663" r="12486" b="26595"/>
            <a:stretch/>
          </p:blipFill>
          <p:spPr bwMode="auto">
            <a:xfrm>
              <a:off x="5538948" y="2269066"/>
              <a:ext cx="2359660" cy="23145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9202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søge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vurdere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udvælge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bearbejde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kilder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a:t>
            </a:r>
            <a:r>
              <a:rPr lang="en-US" altLang="da-DK" sz="4000" dirty="0">
                <a:solidFill>
                  <a:schemeClr val="tx1"/>
                </a:solidFill>
                <a:ea typeface="Times New Roman" panose="02020603050405020304" pitchFamily="18" charset="0"/>
              </a:rPr>
              <a:t> de </a:t>
            </a:r>
            <a:r>
              <a:rPr lang="en-US" altLang="da-DK" sz="4000" dirty="0" err="1">
                <a:solidFill>
                  <a:schemeClr val="tx1"/>
                </a:solidFill>
                <a:ea typeface="Times New Roman" panose="02020603050405020304" pitchFamily="18" charset="0"/>
              </a:rPr>
              <a:t>enkelte</a:t>
            </a:r>
            <a:r>
              <a:rPr lang="en-US" altLang="da-DK" sz="4000" dirty="0">
                <a:solidFill>
                  <a:schemeClr val="tx1"/>
                </a:solidFill>
                <a:ea typeface="Times New Roman" panose="02020603050405020304" pitchFamily="18" charset="0"/>
              </a:rPr>
              <a:t> fag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samspillet</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mellem</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fagene</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dirty="0"/>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7170" name="Picture 2" descr="2013-01-21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5038" y="2123799"/>
            <a:ext cx="4225542" cy="253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2013-01-21 15"/>
          <p:cNvPicPr>
            <a:picLocks noChangeAspect="1" noChangeArrowheads="1"/>
          </p:cNvPicPr>
          <p:nvPr/>
        </p:nvPicPr>
        <p:blipFill>
          <a:blip r:embed="rId4" cstate="print">
            <a:extLst>
              <a:ext uri="{28A0092B-C50C-407E-A947-70E740481C1C}">
                <a14:useLocalDpi xmlns:a14="http://schemas.microsoft.com/office/drawing/2010/main" val="0"/>
              </a:ext>
            </a:extLst>
          </a:blip>
          <a:srcRect t="13850"/>
          <a:stretch>
            <a:fillRect/>
          </a:stretch>
        </p:blipFill>
        <p:spPr bwMode="auto">
          <a:xfrm>
            <a:off x="9224277" y="2122830"/>
            <a:ext cx="1754658" cy="25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2013-01-21 15"/>
          <p:cNvPicPr>
            <a:picLocks noChangeAspect="1" noChangeArrowheads="1"/>
          </p:cNvPicPr>
          <p:nvPr/>
        </p:nvPicPr>
        <p:blipFill>
          <a:blip r:embed="rId5" cstate="print">
            <a:extLst>
              <a:ext uri="{28A0092B-C50C-407E-A947-70E740481C1C}">
                <a14:useLocalDpi xmlns:a14="http://schemas.microsoft.com/office/drawing/2010/main" val="0"/>
              </a:ext>
            </a:extLst>
          </a:blip>
          <a:srcRect l="17458" t="27675" r="28459" b="26123"/>
          <a:stretch>
            <a:fillRect/>
          </a:stretch>
        </p:blipFill>
        <p:spPr bwMode="auto">
          <a:xfrm>
            <a:off x="1261745" y="2122830"/>
            <a:ext cx="1769596" cy="25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208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da-DK" dirty="0"/>
              <a:t>Fysik B: Formidlingsprojekt i </a:t>
            </a:r>
            <a:r>
              <a:rPr lang="da-DK" dirty="0" smtClean="0"/>
              <a:t>fysik</a:t>
            </a:r>
            <a:endParaRPr lang="da-DK" dirty="0"/>
          </a:p>
        </p:txBody>
      </p:sp>
      <p:sp>
        <p:nvSpPr>
          <p:cNvPr id="46" name="Rektangel 45"/>
          <p:cNvSpPr/>
          <p:nvPr/>
        </p:nvSpPr>
        <p:spPr>
          <a:xfrm>
            <a:off x="0" y="6413679"/>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7" name="Rektangel 46"/>
          <p:cNvSpPr/>
          <p:nvPr/>
        </p:nvSpPr>
        <p:spPr>
          <a:xfrm>
            <a:off x="4093335" y="6413679"/>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8" name="Rektangel 47"/>
          <p:cNvSpPr/>
          <p:nvPr/>
        </p:nvSpPr>
        <p:spPr>
          <a:xfrm>
            <a:off x="8186670" y="6413679"/>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49" name="Tekstfelt 48"/>
          <p:cNvSpPr txBox="1"/>
          <p:nvPr/>
        </p:nvSpPr>
        <p:spPr>
          <a:xfrm>
            <a:off x="91440" y="6451779"/>
            <a:ext cx="1005840" cy="381000"/>
          </a:xfrm>
          <a:prstGeom prst="rect">
            <a:avLst/>
          </a:prstGeom>
          <a:noFill/>
        </p:spPr>
        <p:txBody>
          <a:bodyPr wrap="square" rtlCol="0">
            <a:spAutoFit/>
          </a:bodyPr>
          <a:lstStyle/>
          <a:p>
            <a:r>
              <a:rPr lang="da-DK" dirty="0" smtClean="0"/>
              <a:t>Metode</a:t>
            </a:r>
            <a:endParaRPr lang="da-DK" dirty="0"/>
          </a:p>
        </p:txBody>
      </p:sp>
      <p:sp>
        <p:nvSpPr>
          <p:cNvPr id="50" name="Tekstfelt 49"/>
          <p:cNvSpPr txBox="1"/>
          <p:nvPr/>
        </p:nvSpPr>
        <p:spPr>
          <a:xfrm>
            <a:off x="4198620" y="6451779"/>
            <a:ext cx="937260" cy="369332"/>
          </a:xfrm>
          <a:prstGeom prst="rect">
            <a:avLst/>
          </a:prstGeom>
          <a:noFill/>
        </p:spPr>
        <p:txBody>
          <a:bodyPr wrap="square" rtlCol="0">
            <a:spAutoFit/>
          </a:bodyPr>
          <a:lstStyle/>
          <a:p>
            <a:r>
              <a:rPr lang="da-DK" dirty="0" smtClean="0"/>
              <a:t>Samspil</a:t>
            </a:r>
            <a:endParaRPr lang="da-DK" dirty="0"/>
          </a:p>
        </p:txBody>
      </p:sp>
      <p:sp>
        <p:nvSpPr>
          <p:cNvPr id="51" name="Tekstfelt 50"/>
          <p:cNvSpPr txBox="1"/>
          <p:nvPr/>
        </p:nvSpPr>
        <p:spPr>
          <a:xfrm>
            <a:off x="8196330" y="6444159"/>
            <a:ext cx="1176270" cy="369332"/>
          </a:xfrm>
          <a:prstGeom prst="rect">
            <a:avLst/>
          </a:prstGeom>
          <a:noFill/>
        </p:spPr>
        <p:txBody>
          <a:bodyPr wrap="square" rtlCol="0">
            <a:spAutoFit/>
          </a:bodyPr>
          <a:lstStyle/>
          <a:p>
            <a:r>
              <a:rPr lang="da-DK" dirty="0" smtClean="0"/>
              <a:t>Videnskab</a:t>
            </a:r>
            <a:endParaRPr lang="da-DK" dirty="0"/>
          </a:p>
        </p:txBody>
      </p:sp>
      <p:sp>
        <p:nvSpPr>
          <p:cNvPr id="52" name="Ellipse 51"/>
          <p:cNvSpPr/>
          <p:nvPr/>
        </p:nvSpPr>
        <p:spPr>
          <a:xfrm>
            <a:off x="1197652" y="648485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3" name="Ellipse 52"/>
          <p:cNvSpPr/>
          <p:nvPr/>
        </p:nvSpPr>
        <p:spPr>
          <a:xfrm>
            <a:off x="1629111" y="648485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4" name="Ellipse 53"/>
          <p:cNvSpPr/>
          <p:nvPr/>
        </p:nvSpPr>
        <p:spPr>
          <a:xfrm>
            <a:off x="2056271" y="6479998"/>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5" name="Ellipse 54"/>
          <p:cNvSpPr/>
          <p:nvPr/>
        </p:nvSpPr>
        <p:spPr>
          <a:xfrm>
            <a:off x="2484120" y="6476313"/>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6" name="Ellipse 55"/>
          <p:cNvSpPr/>
          <p:nvPr/>
        </p:nvSpPr>
        <p:spPr>
          <a:xfrm>
            <a:off x="2913968" y="6474975"/>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7" name="Ellipse 56"/>
          <p:cNvSpPr/>
          <p:nvPr/>
        </p:nvSpPr>
        <p:spPr>
          <a:xfrm>
            <a:off x="3339129" y="6474975"/>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8" name="Ellipse 57"/>
          <p:cNvSpPr/>
          <p:nvPr/>
        </p:nvSpPr>
        <p:spPr>
          <a:xfrm>
            <a:off x="5145540" y="647983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9" name="Ellipse 58"/>
          <p:cNvSpPr/>
          <p:nvPr/>
        </p:nvSpPr>
        <p:spPr>
          <a:xfrm>
            <a:off x="5576999" y="647983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0" name="Ellipse 59"/>
          <p:cNvSpPr/>
          <p:nvPr/>
        </p:nvSpPr>
        <p:spPr>
          <a:xfrm>
            <a:off x="6004159" y="6474975"/>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1" name="Ellipse 60"/>
          <p:cNvSpPr/>
          <p:nvPr/>
        </p:nvSpPr>
        <p:spPr>
          <a:xfrm>
            <a:off x="6432008" y="6471290"/>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2" name="Ellipse 61"/>
          <p:cNvSpPr/>
          <p:nvPr/>
        </p:nvSpPr>
        <p:spPr>
          <a:xfrm>
            <a:off x="6861856" y="6469952"/>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3" name="Ellipse 62"/>
          <p:cNvSpPr/>
          <p:nvPr/>
        </p:nvSpPr>
        <p:spPr>
          <a:xfrm>
            <a:off x="7287017" y="6469952"/>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4" name="Ellipse 63"/>
          <p:cNvSpPr/>
          <p:nvPr/>
        </p:nvSpPr>
        <p:spPr>
          <a:xfrm>
            <a:off x="9526762" y="647472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5" name="Ellipse 64"/>
          <p:cNvSpPr/>
          <p:nvPr/>
        </p:nvSpPr>
        <p:spPr>
          <a:xfrm>
            <a:off x="9958221" y="647472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66" name="Ellipse 65"/>
          <p:cNvSpPr/>
          <p:nvPr/>
        </p:nvSpPr>
        <p:spPr>
          <a:xfrm>
            <a:off x="10385381" y="6469865"/>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 name="Pladsholder til indhold 4"/>
          <p:cNvSpPr>
            <a:spLocks noGrp="1"/>
          </p:cNvSpPr>
          <p:nvPr>
            <p:ph idx="1"/>
          </p:nvPr>
        </p:nvSpPr>
        <p:spPr/>
        <p:txBody>
          <a:bodyPr/>
          <a:lstStyle/>
          <a:p>
            <a:endParaRPr lang="da-DK"/>
          </a:p>
        </p:txBody>
      </p:sp>
      <p:pic>
        <p:nvPicPr>
          <p:cNvPr id="6" name="Billede 5"/>
          <p:cNvPicPr>
            <a:picLocks noChangeAspect="1"/>
          </p:cNvPicPr>
          <p:nvPr/>
        </p:nvPicPr>
        <p:blipFill>
          <a:blip r:embed="rId3"/>
          <a:stretch>
            <a:fillRect/>
          </a:stretch>
        </p:blipFill>
        <p:spPr>
          <a:xfrm>
            <a:off x="5783641" y="1928196"/>
            <a:ext cx="5275991" cy="3858435"/>
          </a:xfrm>
          <a:prstGeom prst="rect">
            <a:avLst/>
          </a:prstGeom>
        </p:spPr>
      </p:pic>
    </p:spTree>
    <p:extLst>
      <p:ext uri="{BB962C8B-B14F-4D97-AF65-F5344CB8AC3E}">
        <p14:creationId xmlns:p14="http://schemas.microsoft.com/office/powerpoint/2010/main" val="270090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0"/>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dokumentere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viden</a:t>
            </a:r>
            <a:r>
              <a:rPr lang="en-US" altLang="da-DK" sz="4000" dirty="0">
                <a:solidFill>
                  <a:schemeClr val="tx1"/>
                </a:solidFill>
                <a:ea typeface="Times New Roman" panose="02020603050405020304" pitchFamily="18" charset="0"/>
              </a:rPr>
              <a:t> om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anvende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forskellige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formidlings</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præsentationsformer</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5" name="Billede 24"/>
          <p:cNvPicPr/>
          <p:nvPr/>
        </p:nvPicPr>
        <p:blipFill>
          <a:blip r:embed="rId3">
            <a:extLst>
              <a:ext uri="{28A0092B-C50C-407E-A947-70E740481C1C}">
                <a14:useLocalDpi xmlns:a14="http://schemas.microsoft.com/office/drawing/2010/main" val="0"/>
              </a:ext>
            </a:extLst>
          </a:blip>
          <a:stretch>
            <a:fillRect/>
          </a:stretch>
        </p:blipFill>
        <p:spPr>
          <a:xfrm>
            <a:off x="7287017" y="1951862"/>
            <a:ext cx="3603625" cy="2647950"/>
          </a:xfrm>
          <a:prstGeom prst="rect">
            <a:avLst/>
          </a:prstGeom>
        </p:spPr>
      </p:pic>
    </p:spTree>
    <p:extLst>
      <p:ext uri="{BB962C8B-B14F-4D97-AF65-F5344CB8AC3E}">
        <p14:creationId xmlns:p14="http://schemas.microsoft.com/office/powerpoint/2010/main" val="85937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søge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vurdere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udvælge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bearbejde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kilder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a:t>
            </a:r>
            <a:r>
              <a:rPr lang="en-US" altLang="da-DK" sz="4000" dirty="0">
                <a:solidFill>
                  <a:schemeClr val="tx1"/>
                </a:solidFill>
                <a:ea typeface="Times New Roman" panose="02020603050405020304" pitchFamily="18" charset="0"/>
              </a:rPr>
              <a:t> de </a:t>
            </a:r>
            <a:r>
              <a:rPr lang="en-US" altLang="da-DK" sz="4000" dirty="0" err="1">
                <a:solidFill>
                  <a:schemeClr val="tx1"/>
                </a:solidFill>
                <a:ea typeface="Times New Roman" panose="02020603050405020304" pitchFamily="18" charset="0"/>
              </a:rPr>
              <a:t>enkelte</a:t>
            </a:r>
            <a:r>
              <a:rPr lang="en-US" altLang="da-DK" sz="4000" dirty="0">
                <a:solidFill>
                  <a:schemeClr val="tx1"/>
                </a:solidFill>
                <a:ea typeface="Times New Roman" panose="02020603050405020304" pitchFamily="18" charset="0"/>
              </a:rPr>
              <a:t> fag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i</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samspillet</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mellem</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fagene</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5" name="Billede 24"/>
          <p:cNvPicPr/>
          <p:nvPr/>
        </p:nvPicPr>
        <p:blipFill>
          <a:blip r:embed="rId3"/>
          <a:stretch>
            <a:fillRect/>
          </a:stretch>
        </p:blipFill>
        <p:spPr>
          <a:xfrm>
            <a:off x="6951500" y="1990514"/>
            <a:ext cx="3733800" cy="3733800"/>
          </a:xfrm>
          <a:prstGeom prst="rect">
            <a:avLst/>
          </a:prstGeom>
          <a:ln>
            <a:solidFill>
              <a:schemeClr val="tx1"/>
            </a:solidFill>
          </a:ln>
        </p:spPr>
      </p:pic>
    </p:spTree>
    <p:extLst>
      <p:ext uri="{BB962C8B-B14F-4D97-AF65-F5344CB8AC3E}">
        <p14:creationId xmlns:p14="http://schemas.microsoft.com/office/powerpoint/2010/main" val="1770151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0"/>
            <a:r>
              <a:rPr lang="en-US" altLang="da-DK" sz="4000" dirty="0" err="1">
                <a:solidFill>
                  <a:schemeClr val="tx1"/>
                </a:solidFill>
                <a:ea typeface="Times New Roman" panose="02020603050405020304" pitchFamily="18" charset="0"/>
              </a:rPr>
              <a:t>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vælge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anvende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fagligt</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relevante</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studiemetoder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studieteknikker</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og</a:t>
            </a:r>
            <a:r>
              <a:rPr lang="en-US" altLang="da-DK" sz="4000" dirty="0">
                <a:solidFill>
                  <a:schemeClr val="tx1"/>
                </a:solidFill>
                <a:ea typeface="Times New Roman" panose="02020603050405020304" pitchFamily="18" charset="0"/>
              </a:rPr>
              <a:t> </a:t>
            </a:r>
            <a:r>
              <a:rPr lang="en-US" altLang="da-DK" sz="4000" dirty="0" err="1">
                <a:solidFill>
                  <a:schemeClr val="tx1"/>
                </a:solidFill>
                <a:ea typeface="Times New Roman" panose="02020603050405020304" pitchFamily="18" charset="0"/>
              </a:rPr>
              <a:t>arbejdsformer</a:t>
            </a:r>
            <a:endParaRPr lang="da-DK" sz="40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5" name="Billede 24"/>
          <p:cNvPicPr/>
          <p:nvPr/>
        </p:nvPicPr>
        <p:blipFill>
          <a:blip r:embed="rId3"/>
          <a:stretch>
            <a:fillRect/>
          </a:stretch>
        </p:blipFill>
        <p:spPr>
          <a:xfrm>
            <a:off x="4667250" y="2155931"/>
            <a:ext cx="6332220" cy="3402965"/>
          </a:xfrm>
          <a:prstGeom prst="rect">
            <a:avLst/>
          </a:prstGeom>
          <a:ln>
            <a:solidFill>
              <a:schemeClr val="tx1"/>
            </a:solidFill>
          </a:ln>
        </p:spPr>
      </p:pic>
    </p:spTree>
    <p:extLst>
      <p:ext uri="{BB962C8B-B14F-4D97-AF65-F5344CB8AC3E}">
        <p14:creationId xmlns:p14="http://schemas.microsoft.com/office/powerpoint/2010/main" val="285241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3154509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p:cNvSpPr>
            <a:spLocks noGrp="1"/>
          </p:cNvSpPr>
          <p:nvPr>
            <p:ph type="title"/>
          </p:nvPr>
        </p:nvSpPr>
        <p:spPr>
          <a:xfrm>
            <a:off x="4842456" y="365125"/>
            <a:ext cx="2382592" cy="1325563"/>
          </a:xfrm>
        </p:spPr>
        <p:txBody>
          <a:bodyPr>
            <a:normAutofit fontScale="90000"/>
          </a:bodyPr>
          <a:lstStyle/>
          <a:p>
            <a:r>
              <a:rPr lang="da-DK" dirty="0" smtClean="0"/>
              <a:t>Kernestof</a:t>
            </a:r>
            <a:endParaRPr lang="da-DK" dirty="0"/>
          </a:p>
        </p:txBody>
      </p:sp>
      <p:sp>
        <p:nvSpPr>
          <p:cNvPr id="9" name="Rektangel 8">
            <a:hlinkClick r:id="rId2" action="ppaction://hlinksldjump"/>
          </p:cNvPr>
          <p:cNvSpPr/>
          <p:nvPr/>
        </p:nvSpPr>
        <p:spPr>
          <a:xfrm>
            <a:off x="2109979" y="188387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rPr>
              <a:t>K</a:t>
            </a:r>
            <a:r>
              <a:rPr lang="da-DK" dirty="0" smtClean="0">
                <a:solidFill>
                  <a:schemeClr val="bg1"/>
                </a:solidFill>
              </a:rPr>
              <a:t>ommunikationsmodeller</a:t>
            </a:r>
            <a:endParaRPr lang="da-DK" dirty="0">
              <a:solidFill>
                <a:schemeClr val="bg1"/>
              </a:solidFill>
            </a:endParaRPr>
          </a:p>
        </p:txBody>
      </p:sp>
      <p:sp>
        <p:nvSpPr>
          <p:cNvPr id="10" name="Rektangel 9">
            <a:hlinkClick r:id="rId3" action="ppaction://hlinksldjump"/>
          </p:cNvPr>
          <p:cNvSpPr/>
          <p:nvPr/>
        </p:nvSpPr>
        <p:spPr>
          <a:xfrm>
            <a:off x="8215105" y="188387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Tidsplan</a:t>
            </a:r>
            <a:endParaRPr lang="da-DK" dirty="0"/>
          </a:p>
        </p:txBody>
      </p:sp>
      <p:sp>
        <p:nvSpPr>
          <p:cNvPr id="11" name="Rektangel 10">
            <a:hlinkClick r:id="rId4" action="ppaction://hlinksldjump"/>
          </p:cNvPr>
          <p:cNvSpPr/>
          <p:nvPr/>
        </p:nvSpPr>
        <p:spPr>
          <a:xfrm>
            <a:off x="6178096" y="188387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Mindmap</a:t>
            </a:r>
            <a:endParaRPr lang="da-DK" dirty="0"/>
          </a:p>
        </p:txBody>
      </p:sp>
      <p:sp>
        <p:nvSpPr>
          <p:cNvPr id="12" name="Rektangel 11">
            <a:hlinkClick r:id="rId5" action="ppaction://hlinksldjump"/>
          </p:cNvPr>
          <p:cNvSpPr/>
          <p:nvPr/>
        </p:nvSpPr>
        <p:spPr>
          <a:xfrm>
            <a:off x="4129279" y="188387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Blooms</a:t>
            </a:r>
          </a:p>
          <a:p>
            <a:pPr algn="ctr"/>
            <a:r>
              <a:rPr lang="da-DK" dirty="0" smtClean="0"/>
              <a:t>taksonomi</a:t>
            </a:r>
            <a:endParaRPr lang="da-DK" dirty="0"/>
          </a:p>
        </p:txBody>
      </p:sp>
      <p:sp>
        <p:nvSpPr>
          <p:cNvPr id="13" name="Rektangel 12">
            <a:hlinkClick r:id="rId6" action="ppaction://hlinksldjump"/>
          </p:cNvPr>
          <p:cNvSpPr/>
          <p:nvPr/>
        </p:nvSpPr>
        <p:spPr>
          <a:xfrm>
            <a:off x="2109979" y="311323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bg1"/>
                </a:solidFill>
              </a:rPr>
              <a:t>Videnskabelige metoder</a:t>
            </a:r>
            <a:endParaRPr lang="da-DK" dirty="0">
              <a:solidFill>
                <a:schemeClr val="bg1"/>
              </a:solidFill>
            </a:endParaRPr>
          </a:p>
        </p:txBody>
      </p:sp>
      <p:sp>
        <p:nvSpPr>
          <p:cNvPr id="14" name="Rektangel 13">
            <a:hlinkClick r:id="rId7" action="ppaction://hlinksldjump"/>
          </p:cNvPr>
          <p:cNvSpPr/>
          <p:nvPr/>
        </p:nvSpPr>
        <p:spPr>
          <a:xfrm>
            <a:off x="8215105" y="311323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Formativ</a:t>
            </a:r>
            <a:r>
              <a:rPr lang="en-US" dirty="0" smtClean="0"/>
              <a:t> / </a:t>
            </a:r>
            <a:r>
              <a:rPr lang="en-US" dirty="0" err="1" smtClean="0"/>
              <a:t>Summativ</a:t>
            </a:r>
            <a:endParaRPr lang="da-DK" dirty="0"/>
          </a:p>
        </p:txBody>
      </p:sp>
      <p:sp>
        <p:nvSpPr>
          <p:cNvPr id="15" name="Rektangel 14">
            <a:hlinkClick r:id="rId8" action="ppaction://hlinksldjump"/>
          </p:cNvPr>
          <p:cNvSpPr/>
          <p:nvPr/>
        </p:nvSpPr>
        <p:spPr>
          <a:xfrm>
            <a:off x="6178096" y="311323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Kvantitativ</a:t>
            </a:r>
            <a:r>
              <a:rPr lang="en-US" dirty="0" smtClean="0"/>
              <a:t> / </a:t>
            </a:r>
            <a:r>
              <a:rPr lang="en-US" dirty="0" err="1" smtClean="0"/>
              <a:t>Kvalitativ</a:t>
            </a:r>
            <a:endParaRPr lang="da-DK" dirty="0"/>
          </a:p>
        </p:txBody>
      </p:sp>
      <p:sp>
        <p:nvSpPr>
          <p:cNvPr id="16" name="Rektangel 15">
            <a:hlinkClick r:id="rId9" action="ppaction://hlinksldjump"/>
          </p:cNvPr>
          <p:cNvSpPr/>
          <p:nvPr/>
        </p:nvSpPr>
        <p:spPr>
          <a:xfrm>
            <a:off x="4129279" y="3113233"/>
            <a:ext cx="1672110" cy="838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SWOT</a:t>
            </a:r>
            <a:endParaRPr lang="da-DK" dirty="0"/>
          </a:p>
        </p:txBody>
      </p:sp>
    </p:spTree>
    <p:extLst>
      <p:ext uri="{BB962C8B-B14F-4D97-AF65-F5344CB8AC3E}">
        <p14:creationId xmlns:p14="http://schemas.microsoft.com/office/powerpoint/2010/main" val="3062877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295663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Teknologi: Fremtidens bordskåner</a:t>
            </a:r>
            <a:endParaRPr lang="da-DK" dirty="0"/>
          </a:p>
        </p:txBody>
      </p:sp>
      <p:sp>
        <p:nvSpPr>
          <p:cNvPr id="25" name="Rektangel 24"/>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26" name="Rektangel 25"/>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27" name="Rektangel 26"/>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28" name="Tekstfelt 27"/>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29" name="Tekstfelt 28"/>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30" name="Tekstfelt 29"/>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31" name="Ellipse 30"/>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2" name="Ellipse 31"/>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3" name="Ellipse 32"/>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4" name="Ellipse 33"/>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5" name="Ellipse 34"/>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6" name="Ellipse 35"/>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7" name="Ellipse 36"/>
          <p:cNvSpPr/>
          <p:nvPr/>
        </p:nvSpPr>
        <p:spPr>
          <a:xfrm>
            <a:off x="5145540"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8" name="Ellipse 37"/>
          <p:cNvSpPr/>
          <p:nvPr/>
        </p:nvSpPr>
        <p:spPr>
          <a:xfrm>
            <a:off x="5576999"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39" name="Ellipse 38"/>
          <p:cNvSpPr/>
          <p:nvPr/>
        </p:nvSpPr>
        <p:spPr>
          <a:xfrm>
            <a:off x="600415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40" name="Ellipse 39"/>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41" name="Ellipse 40"/>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42" name="Ellipse 41"/>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43" name="Ellipse 42"/>
          <p:cNvSpPr/>
          <p:nvPr/>
        </p:nvSpPr>
        <p:spPr>
          <a:xfrm>
            <a:off x="9526762" y="646184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44" name="Ellipse 43"/>
          <p:cNvSpPr/>
          <p:nvPr/>
        </p:nvSpPr>
        <p:spPr>
          <a:xfrm>
            <a:off x="9958221" y="646184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45" name="Ellipse 44"/>
          <p:cNvSpPr/>
          <p:nvPr/>
        </p:nvSpPr>
        <p:spPr>
          <a:xfrm>
            <a:off x="10385381" y="645698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5" name="Pladsholder til indhold 4"/>
          <p:cNvSpPr>
            <a:spLocks noGrp="1"/>
          </p:cNvSpPr>
          <p:nvPr>
            <p:ph idx="1"/>
          </p:nvPr>
        </p:nvSpPr>
        <p:spPr>
          <a:xfrm>
            <a:off x="5743976" y="1845734"/>
            <a:ext cx="5411703" cy="4023360"/>
          </a:xfrm>
        </p:spPr>
        <p:txBody>
          <a:bodyPr/>
          <a:lstStyle/>
          <a:p>
            <a:pPr marL="216000" indent="-252000">
              <a:buFont typeface="Courier New" panose="02070309020205020404" pitchFamily="49" charset="0"/>
              <a:buChar char="o"/>
            </a:pPr>
            <a:r>
              <a:rPr lang="da-DK" dirty="0" smtClean="0"/>
              <a:t>Idegenerering</a:t>
            </a:r>
          </a:p>
          <a:p>
            <a:pPr marL="216000" indent="-252000">
              <a:buFont typeface="Courier New" panose="02070309020205020404" pitchFamily="49" charset="0"/>
              <a:buChar char="o"/>
            </a:pPr>
            <a:r>
              <a:rPr lang="da-DK" dirty="0" smtClean="0"/>
              <a:t>Produktudvikling</a:t>
            </a:r>
          </a:p>
          <a:p>
            <a:pPr marL="216000" indent="-252000">
              <a:buFont typeface="Courier New" panose="02070309020205020404" pitchFamily="49" charset="0"/>
              <a:buChar char="o"/>
            </a:pPr>
            <a:r>
              <a:rPr lang="da-DK" dirty="0" smtClean="0"/>
              <a:t>Målgruppe udvælgelse</a:t>
            </a:r>
          </a:p>
          <a:p>
            <a:pPr marL="216000" indent="-252000">
              <a:buFont typeface="Courier New" panose="02070309020205020404" pitchFamily="49" charset="0"/>
              <a:buChar char="o"/>
            </a:pPr>
            <a:r>
              <a:rPr lang="da-DK" dirty="0" smtClean="0"/>
              <a:t>Marketing</a:t>
            </a:r>
          </a:p>
          <a:p>
            <a:pPr marL="216000" indent="-252000">
              <a:buFont typeface="Courier New" panose="02070309020205020404" pitchFamily="49" charset="0"/>
              <a:buChar char="o"/>
            </a:pPr>
            <a:r>
              <a:rPr lang="da-DK" dirty="0" smtClean="0"/>
              <a:t>Virksomhed</a:t>
            </a:r>
          </a:p>
        </p:txBody>
      </p:sp>
      <p:pic>
        <p:nvPicPr>
          <p:cNvPr id="47" name="Billede 46" descr="4.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911" y="1845734"/>
            <a:ext cx="3012424" cy="2383366"/>
          </a:xfrm>
          <a:prstGeom prst="rect">
            <a:avLst/>
          </a:prstGeom>
          <a:noFill/>
        </p:spPr>
      </p:pic>
    </p:spTree>
    <p:extLst>
      <p:ext uri="{BB962C8B-B14F-4D97-AF65-F5344CB8AC3E}">
        <p14:creationId xmlns:p14="http://schemas.microsoft.com/office/powerpoint/2010/main" val="14743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hlinkClick r:id="rId2" action="ppaction://hlinksldjump"/>
              </a:rPr>
              <a:t>Blooms Taksonomi</a:t>
            </a:r>
            <a:endParaRPr lang="da-DK" dirty="0">
              <a:hlinkClick r:id="rId2" action="ppaction://hlinksldjump"/>
            </a:endParaRPr>
          </a:p>
        </p:txBody>
      </p:sp>
      <p:pic>
        <p:nvPicPr>
          <p:cNvPr id="1026" name="Picture 2" descr="http://rhachmann.files.wordpress.com/2012/05/blo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853271"/>
            <a:ext cx="82296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390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hlinkClick r:id="rId3" action="ppaction://hlinksldjump"/>
              </a:rPr>
              <a:t>Mindmap</a:t>
            </a:r>
            <a:endParaRPr lang="da-DK" dirty="0">
              <a:hlinkClick r:id="rId3" action="ppaction://hlinksldjump"/>
            </a:endParaRPr>
          </a:p>
        </p:txBody>
      </p:sp>
      <p:sp>
        <p:nvSpPr>
          <p:cNvPr id="3" name="Pladsholder til indhold 2"/>
          <p:cNvSpPr>
            <a:spLocks noGrp="1"/>
          </p:cNvSpPr>
          <p:nvPr>
            <p:ph idx="1"/>
          </p:nvPr>
        </p:nvSpPr>
        <p:spPr/>
        <p:txBody>
          <a:bodyPr/>
          <a:lstStyle/>
          <a:p>
            <a:endParaRPr lang="da-DK" dirty="0"/>
          </a:p>
        </p:txBody>
      </p:sp>
      <p:pic>
        <p:nvPicPr>
          <p:cNvPr id="26626" name="Picture 2" descr="http://3.bp.blogspot.com/-DPrlzveKedM/UE5vpIrP6jI/AAAAAAAAAHs/kwm_Heznmcc/s1600/Mind_Map_Template_Mulit_Round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3929" y="1845734"/>
            <a:ext cx="5194307" cy="401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316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hlinkClick r:id="rId3" action="ppaction://hlinksldjump"/>
              </a:rPr>
              <a:t>Tidsplan</a:t>
            </a:r>
            <a:endParaRPr lang="da-DK" dirty="0">
              <a:hlinkClick r:id="rId3" action="ppaction://hlinksldjump"/>
            </a:endParaRPr>
          </a:p>
        </p:txBody>
      </p:sp>
      <p:pic>
        <p:nvPicPr>
          <p:cNvPr id="4" name="Pladsholder til indhold 3"/>
          <p:cNvPicPr>
            <a:picLocks noGrp="1"/>
          </p:cNvPicPr>
          <p:nvPr>
            <p:ph idx="1"/>
          </p:nvPr>
        </p:nvPicPr>
        <p:blipFill>
          <a:blip r:embed="rId4"/>
          <a:stretch>
            <a:fillRect/>
          </a:stretch>
        </p:blipFill>
        <p:spPr>
          <a:xfrm>
            <a:off x="3478213" y="3226832"/>
            <a:ext cx="3962400" cy="2095500"/>
          </a:xfrm>
          <a:prstGeom prst="rect">
            <a:avLst/>
          </a:prstGeom>
        </p:spPr>
      </p:pic>
      <p:sp>
        <p:nvSpPr>
          <p:cNvPr id="5" name="Tekstfelt 4"/>
          <p:cNvSpPr txBox="1"/>
          <p:nvPr/>
        </p:nvSpPr>
        <p:spPr>
          <a:xfrm>
            <a:off x="4838700" y="2705100"/>
            <a:ext cx="2114550" cy="369332"/>
          </a:xfrm>
          <a:prstGeom prst="rect">
            <a:avLst/>
          </a:prstGeom>
          <a:noFill/>
        </p:spPr>
        <p:txBody>
          <a:bodyPr wrap="square" rtlCol="0">
            <a:spAutoFit/>
          </a:bodyPr>
          <a:lstStyle/>
          <a:p>
            <a:r>
              <a:rPr lang="en-US" dirty="0" err="1" smtClean="0"/>
              <a:t>Ganttkort</a:t>
            </a:r>
            <a:endParaRPr lang="da-DK" dirty="0"/>
          </a:p>
        </p:txBody>
      </p:sp>
    </p:spTree>
    <p:extLst>
      <p:ext uri="{BB962C8B-B14F-4D97-AF65-F5344CB8AC3E}">
        <p14:creationId xmlns:p14="http://schemas.microsoft.com/office/powerpoint/2010/main" val="2560155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hlinkClick r:id="rId3" action="ppaction://hlinksldjump"/>
              </a:rPr>
              <a:t>K</a:t>
            </a:r>
            <a:r>
              <a:rPr lang="da-DK" dirty="0" smtClean="0">
                <a:solidFill>
                  <a:schemeClr val="tx1"/>
                </a:solidFill>
                <a:hlinkClick r:id="rId3" action="ppaction://hlinksldjump"/>
              </a:rPr>
              <a:t>ommunikationsmodeller</a:t>
            </a:r>
            <a:endParaRPr lang="da-DK" dirty="0">
              <a:hlinkClick r:id="rId3" action="ppaction://hlinksldjump"/>
            </a:endParaRPr>
          </a:p>
        </p:txBody>
      </p:sp>
      <p:sp>
        <p:nvSpPr>
          <p:cNvPr id="4" name="AutoShape 2" descr="http://htx-elev.ucholstebro.dk/wiki/images/b/bc/Hej.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AutoShape 4" descr="http://htx-elev.ucholstebro.dk/wiki/images/b/bc/Hej.jp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pic>
        <p:nvPicPr>
          <p:cNvPr id="8198" name="Picture 6" descr="http://htx-elev.ucholstebro.dk/wiki/images/b/bc/He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060" y="2199111"/>
            <a:ext cx="4191000" cy="288607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htx-elev.ucholstebro.dk/wiki/images/8/80/Kanylemod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580" y="2208636"/>
            <a:ext cx="297180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69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hlinkClick r:id="rId2" action="ppaction://hlinksldjump"/>
              </a:rPr>
              <a:t>Videnskabelige metoder</a:t>
            </a:r>
            <a:endParaRPr lang="da-DK" dirty="0">
              <a:hlinkClick r:id="rId2" action="ppaction://hlinksldjump"/>
            </a:endParaRPr>
          </a:p>
        </p:txBody>
      </p:sp>
      <p:pic>
        <p:nvPicPr>
          <p:cNvPr id="4" name="Pladsholder til indhold 3"/>
          <p:cNvPicPr>
            <a:picLocks noGrp="1" noChangeAspect="1"/>
          </p:cNvPicPr>
          <p:nvPr>
            <p:ph idx="1"/>
          </p:nvPr>
        </p:nvPicPr>
        <p:blipFill>
          <a:blip r:embed="rId3"/>
          <a:stretch>
            <a:fillRect/>
          </a:stretch>
        </p:blipFill>
        <p:spPr>
          <a:xfrm>
            <a:off x="354330" y="3614738"/>
            <a:ext cx="5772150" cy="2447925"/>
          </a:xfrm>
          <a:prstGeom prst="rect">
            <a:avLst/>
          </a:prstGeom>
        </p:spPr>
      </p:pic>
      <p:sp>
        <p:nvSpPr>
          <p:cNvPr id="5" name="Tekstfelt 4"/>
          <p:cNvSpPr txBox="1"/>
          <p:nvPr/>
        </p:nvSpPr>
        <p:spPr>
          <a:xfrm>
            <a:off x="1992630" y="3245406"/>
            <a:ext cx="4133850" cy="369332"/>
          </a:xfrm>
          <a:prstGeom prst="rect">
            <a:avLst/>
          </a:prstGeom>
          <a:noFill/>
        </p:spPr>
        <p:txBody>
          <a:bodyPr wrap="square" rtlCol="0">
            <a:spAutoFit/>
          </a:bodyPr>
          <a:lstStyle/>
          <a:p>
            <a:r>
              <a:rPr lang="da-DK" dirty="0" smtClean="0"/>
              <a:t>Naturvidenskabelig metode</a:t>
            </a:r>
            <a:endParaRPr lang="da-DK" dirty="0"/>
          </a:p>
        </p:txBody>
      </p:sp>
      <p:pic>
        <p:nvPicPr>
          <p:cNvPr id="11" name="Billede 10"/>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22500" t="4722" r="26562" b="4722"/>
          <a:stretch/>
        </p:blipFill>
        <p:spPr>
          <a:xfrm>
            <a:off x="7764780" y="3117533"/>
            <a:ext cx="2945130" cy="2945130"/>
          </a:xfrm>
          <a:prstGeom prst="rect">
            <a:avLst/>
          </a:prstGeom>
        </p:spPr>
      </p:pic>
      <p:sp>
        <p:nvSpPr>
          <p:cNvPr id="12" name="Tekstfelt 11"/>
          <p:cNvSpPr txBox="1"/>
          <p:nvPr/>
        </p:nvSpPr>
        <p:spPr>
          <a:xfrm>
            <a:off x="7764780" y="2748201"/>
            <a:ext cx="4133850" cy="369332"/>
          </a:xfrm>
          <a:prstGeom prst="rect">
            <a:avLst/>
          </a:prstGeom>
          <a:noFill/>
        </p:spPr>
        <p:txBody>
          <a:bodyPr wrap="square" rtlCol="0">
            <a:spAutoFit/>
          </a:bodyPr>
          <a:lstStyle/>
          <a:p>
            <a:r>
              <a:rPr lang="da-DK" dirty="0" smtClean="0"/>
              <a:t>Afprøvning af metoder</a:t>
            </a:r>
            <a:endParaRPr lang="da-DK" dirty="0"/>
          </a:p>
        </p:txBody>
      </p:sp>
    </p:spTree>
    <p:extLst>
      <p:ext uri="{BB962C8B-B14F-4D97-AF65-F5344CB8AC3E}">
        <p14:creationId xmlns:p14="http://schemas.microsoft.com/office/powerpoint/2010/main" val="3359770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hlinkClick r:id="rId3" action="ppaction://hlinksldjump"/>
              </a:rPr>
              <a:t>SWOT analyse</a:t>
            </a:r>
            <a:endParaRPr lang="da-DK" dirty="0">
              <a:hlinkClick r:id="rId3" action="ppaction://hlinksldjump"/>
            </a:endParaRPr>
          </a:p>
        </p:txBody>
      </p:sp>
      <p:sp>
        <p:nvSpPr>
          <p:cNvPr id="3" name="Pladsholder til indhold 2"/>
          <p:cNvSpPr>
            <a:spLocks noGrp="1"/>
          </p:cNvSpPr>
          <p:nvPr>
            <p:ph idx="1"/>
          </p:nvPr>
        </p:nvSpPr>
        <p:spPr/>
        <p:txBody>
          <a:bodyPr/>
          <a:lstStyle/>
          <a:p>
            <a:endParaRPr lang="da-DK"/>
          </a:p>
        </p:txBody>
      </p:sp>
      <p:pic>
        <p:nvPicPr>
          <p:cNvPr id="1026" name="Picture 2" descr="http://upload.wikimedia.org/wikipedia/commons/c/ca/Sw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317" y="2281026"/>
            <a:ext cx="412432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28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hlinkClick r:id="rId3" action="ppaction://hlinksldjump"/>
              </a:rPr>
              <a:t>Kvantitativ / kvalitativ</a:t>
            </a:r>
            <a:endParaRPr lang="da-DK" dirty="0">
              <a:hlinkClick r:id="rId3" action="ppaction://hlinksldjump"/>
            </a:endParaRPr>
          </a:p>
        </p:txBody>
      </p:sp>
      <p:sp>
        <p:nvSpPr>
          <p:cNvPr id="3" name="Pladsholder til indhold 2"/>
          <p:cNvSpPr>
            <a:spLocks noGrp="1"/>
          </p:cNvSpPr>
          <p:nvPr>
            <p:ph idx="1"/>
          </p:nvPr>
        </p:nvSpPr>
        <p:spPr/>
        <p:txBody>
          <a:bodyPr/>
          <a:lstStyle/>
          <a:p>
            <a:endParaRPr lang="da-DK"/>
          </a:p>
        </p:txBody>
      </p:sp>
      <p:pic>
        <p:nvPicPr>
          <p:cNvPr id="2050" name="Picture 2" descr="http://c-samf.systime.dk/typo3temp/pics/a55fa124b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980" y="2552488"/>
            <a:ext cx="95250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32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hlinkClick r:id="rId3" action="ppaction://hlinksldjump"/>
              </a:rPr>
              <a:t>Formativ / </a:t>
            </a:r>
            <a:r>
              <a:rPr lang="da-DK" dirty="0" err="1" smtClean="0">
                <a:hlinkClick r:id="rId3" action="ppaction://hlinksldjump"/>
              </a:rPr>
              <a:t>Summativ</a:t>
            </a:r>
            <a:r>
              <a:rPr lang="da-DK" dirty="0" smtClean="0">
                <a:hlinkClick r:id="rId3" action="ppaction://hlinksldjump"/>
              </a:rPr>
              <a:t> </a:t>
            </a:r>
            <a:endParaRPr lang="da-DK" dirty="0">
              <a:hlinkClick r:id="rId3" action="ppaction://hlinksldjump"/>
            </a:endParaRPr>
          </a:p>
        </p:txBody>
      </p:sp>
      <p:sp>
        <p:nvSpPr>
          <p:cNvPr id="3" name="Pladsholder til indhold 2"/>
          <p:cNvSpPr>
            <a:spLocks noGrp="1"/>
          </p:cNvSpPr>
          <p:nvPr>
            <p:ph idx="1"/>
          </p:nvPr>
        </p:nvSpPr>
        <p:spPr/>
        <p:txBody>
          <a:bodyPr/>
          <a:lstStyle/>
          <a:p>
            <a:endParaRPr lang="da-DK" dirty="0"/>
          </a:p>
        </p:txBody>
      </p:sp>
      <p:pic>
        <p:nvPicPr>
          <p:cNvPr id="3074" name="Picture 2" descr="http://t3.gstatic.com/images?q=tbn:ANd9GcTKe6MMofi0N-pYIykDFl7RfWetRt3qiEmfHgEgnuaJmNYs9C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140" y="2838450"/>
            <a:ext cx="6966918" cy="20056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rinos.dk/eva/index-filer/image004.gif"/>
          <p:cNvPicPr>
            <a:picLocks noChangeAspect="1" noChangeArrowheads="1"/>
          </p:cNvPicPr>
          <p:nvPr/>
        </p:nvPicPr>
        <p:blipFill rotWithShape="1">
          <a:blip r:embed="rId5">
            <a:extLst>
              <a:ext uri="{28A0092B-C50C-407E-A947-70E740481C1C}">
                <a14:useLocalDpi xmlns:a14="http://schemas.microsoft.com/office/drawing/2010/main" val="0"/>
              </a:ext>
            </a:extLst>
          </a:blip>
          <a:srcRect l="23617" t="1" r="28128" b="20457"/>
          <a:stretch/>
        </p:blipFill>
        <p:spPr bwMode="auto">
          <a:xfrm>
            <a:off x="4763133" y="3095625"/>
            <a:ext cx="2726694" cy="139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94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3600" dirty="0" err="1">
                <a:solidFill>
                  <a:schemeClr val="tx1"/>
                </a:solidFill>
                <a:ea typeface="Times New Roman" panose="02020603050405020304" pitchFamily="18" charset="0"/>
              </a:rPr>
              <a:t>Videnskab</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og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vidensformer</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redegøre</a:t>
            </a:r>
            <a:r>
              <a:rPr lang="en-US" altLang="da-DK" sz="3600" dirty="0">
                <a:solidFill>
                  <a:schemeClr val="tx1"/>
                </a:solidFill>
                <a:ea typeface="Times New Roman" panose="02020603050405020304" pitchFamily="18" charset="0"/>
              </a:rPr>
              <a:t> for, </a:t>
            </a:r>
            <a:r>
              <a:rPr lang="en-US" altLang="da-DK" sz="3600" dirty="0" err="1">
                <a:solidFill>
                  <a:schemeClr val="tx1"/>
                </a:solidFill>
                <a:ea typeface="Times New Roman" panose="02020603050405020304" pitchFamily="18" charset="0"/>
              </a:rPr>
              <a:t>hvordan</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viden</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produceres</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og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tilegnes</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inden</a:t>
            </a:r>
            <a:r>
              <a:rPr lang="en-US" altLang="da-DK" sz="3600" dirty="0">
                <a:solidFill>
                  <a:schemeClr val="tx1"/>
                </a:solidFill>
                <a:ea typeface="Times New Roman" panose="02020603050405020304" pitchFamily="18" charset="0"/>
              </a:rPr>
              <a:t> for </a:t>
            </a:r>
            <a:r>
              <a:rPr lang="en-US" altLang="da-DK" sz="3600" dirty="0" err="1">
                <a:solidFill>
                  <a:schemeClr val="tx1"/>
                </a:solidFill>
                <a:ea typeface="Times New Roman" panose="02020603050405020304" pitchFamily="18" charset="0"/>
              </a:rPr>
              <a:t>forskellige</a:t>
            </a:r>
            <a:r>
              <a:rPr lang="en-US" altLang="da-DK" sz="3600" dirty="0">
                <a:solidFill>
                  <a:schemeClr val="tx1"/>
                </a:solidFill>
                <a:ea typeface="Times New Roman" panose="02020603050405020304" pitchFamily="18" charset="0"/>
              </a:rPr>
              <a:t> </a:t>
            </a:r>
            <a:r>
              <a:rPr lang="en-US" altLang="da-DK" sz="3600" dirty="0" err="1" smtClean="0">
                <a:solidFill>
                  <a:schemeClr val="tx1"/>
                </a:solidFill>
                <a:ea typeface="Times New Roman" panose="02020603050405020304" pitchFamily="18" charset="0"/>
              </a:rPr>
              <a:t>fagområder</a:t>
            </a:r>
            <a:endParaRPr lang="da-DK" sz="3600" dirty="0"/>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7" name="Pladsholder til indhold 26"/>
          <p:cNvPicPr>
            <a:picLocks noGrp="1"/>
          </p:cNvPicPr>
          <p:nvPr>
            <p:ph idx="1"/>
          </p:nvPr>
        </p:nvPicPr>
        <p:blipFill>
          <a:blip r:embed="rId3"/>
          <a:stretch>
            <a:fillRect/>
          </a:stretch>
        </p:blipFill>
        <p:spPr>
          <a:xfrm>
            <a:off x="3430588" y="1985963"/>
            <a:ext cx="5391150" cy="3743325"/>
          </a:xfrm>
          <a:prstGeom prst="rect">
            <a:avLst/>
          </a:prstGeom>
          <a:ln>
            <a:solidFill>
              <a:schemeClr val="tx1"/>
            </a:solidFill>
          </a:ln>
        </p:spPr>
      </p:pic>
    </p:spTree>
    <p:extLst>
      <p:ext uri="{BB962C8B-B14F-4D97-AF65-F5344CB8AC3E}">
        <p14:creationId xmlns:p14="http://schemas.microsoft.com/office/powerpoint/2010/main" val="402402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3200" dirty="0" err="1">
                <a:solidFill>
                  <a:schemeClr val="tx1"/>
                </a:solidFill>
                <a:ea typeface="Times New Roman" panose="02020603050405020304" pitchFamily="18" charset="0"/>
              </a:rPr>
              <a:t>Videnskab</a:t>
            </a:r>
            <a:r>
              <a:rPr lang="en-US" altLang="da-DK" sz="3200" dirty="0">
                <a:solidFill>
                  <a:schemeClr val="tx1"/>
                </a:solidFill>
                <a:ea typeface="Times New Roman" panose="02020603050405020304" pitchFamily="18" charset="0"/>
              </a:rPr>
              <a:t> </a:t>
            </a:r>
            <a:r>
              <a:rPr lang="en-US" altLang="da-DK" sz="3200" dirty="0" err="1">
                <a:solidFill>
                  <a:schemeClr val="tx1"/>
                </a:solidFill>
                <a:ea typeface="Times New Roman" panose="02020603050405020304" pitchFamily="18" charset="0"/>
              </a:rPr>
              <a:t>og</a:t>
            </a:r>
            <a:r>
              <a:rPr lang="en-US" altLang="da-DK" sz="3200" dirty="0">
                <a:solidFill>
                  <a:schemeClr val="tx1"/>
                </a:solidFill>
                <a:ea typeface="Times New Roman" panose="02020603050405020304" pitchFamily="18" charset="0"/>
              </a:rPr>
              <a:t> </a:t>
            </a:r>
            <a:r>
              <a:rPr lang="en-US" altLang="da-DK" sz="3200" dirty="0" err="1">
                <a:solidFill>
                  <a:schemeClr val="tx1"/>
                </a:solidFill>
                <a:ea typeface="Times New Roman" panose="02020603050405020304" pitchFamily="18" charset="0"/>
              </a:rPr>
              <a:t>vidensformer</a:t>
            </a:r>
            <a:r>
              <a:rPr lang="en-US" altLang="da-DK" sz="3200" dirty="0">
                <a:solidFill>
                  <a:schemeClr val="tx1"/>
                </a:solidFill>
                <a:ea typeface="Times New Roman" panose="02020603050405020304" pitchFamily="18" charset="0"/>
              </a:rPr>
              <a:t>: </a:t>
            </a:r>
            <a:r>
              <a:rPr lang="en-US" altLang="da-DK" sz="3200" dirty="0" err="1">
                <a:solidFill>
                  <a:schemeClr val="tx1"/>
                </a:solidFill>
                <a:ea typeface="Times New Roman" panose="02020603050405020304" pitchFamily="18" charset="0"/>
              </a:rPr>
              <a:t>redegøre</a:t>
            </a:r>
            <a:r>
              <a:rPr lang="en-US" altLang="da-DK" sz="3200" dirty="0">
                <a:solidFill>
                  <a:schemeClr val="tx1"/>
                </a:solidFill>
                <a:ea typeface="Times New Roman" panose="02020603050405020304" pitchFamily="18" charset="0"/>
              </a:rPr>
              <a:t> for </a:t>
            </a:r>
            <a:r>
              <a:rPr lang="en-US" altLang="da-DK" sz="3200" dirty="0" err="1">
                <a:solidFill>
                  <a:schemeClr val="tx1"/>
                </a:solidFill>
                <a:ea typeface="Times New Roman" panose="02020603050405020304" pitchFamily="18" charset="0"/>
              </a:rPr>
              <a:t>forskellige</a:t>
            </a:r>
            <a:r>
              <a:rPr lang="en-US" altLang="da-DK" sz="3200" dirty="0">
                <a:solidFill>
                  <a:schemeClr val="tx1"/>
                </a:solidFill>
                <a:ea typeface="Times New Roman" panose="02020603050405020304" pitchFamily="18" charset="0"/>
              </a:rPr>
              <a:t> </a:t>
            </a:r>
            <a:r>
              <a:rPr lang="en-US" altLang="da-DK" sz="3200" dirty="0" err="1">
                <a:solidFill>
                  <a:schemeClr val="tx1"/>
                </a:solidFill>
                <a:ea typeface="Times New Roman" panose="02020603050405020304" pitchFamily="18" charset="0"/>
              </a:rPr>
              <a:t>videnskabelige</a:t>
            </a:r>
            <a:r>
              <a:rPr lang="en-US" altLang="da-DK" sz="3200" dirty="0">
                <a:solidFill>
                  <a:schemeClr val="tx1"/>
                </a:solidFill>
                <a:ea typeface="Times New Roman" panose="02020603050405020304" pitchFamily="18" charset="0"/>
              </a:rPr>
              <a:t> </a:t>
            </a:r>
            <a:r>
              <a:rPr lang="en-US" altLang="da-DK" sz="3200" dirty="0" err="1">
                <a:solidFill>
                  <a:schemeClr val="tx1"/>
                </a:solidFill>
                <a:ea typeface="Times New Roman" panose="02020603050405020304" pitchFamily="18" charset="0"/>
              </a:rPr>
              <a:t>metoders</a:t>
            </a:r>
            <a:r>
              <a:rPr lang="en-US" altLang="da-DK" sz="3200" dirty="0">
                <a:solidFill>
                  <a:schemeClr val="tx1"/>
                </a:solidFill>
                <a:ea typeface="Times New Roman" panose="02020603050405020304" pitchFamily="18" charset="0"/>
              </a:rPr>
              <a:t> </a:t>
            </a:r>
            <a:r>
              <a:rPr lang="en-US" altLang="da-DK" sz="3200" dirty="0" err="1">
                <a:solidFill>
                  <a:schemeClr val="tx1"/>
                </a:solidFill>
                <a:ea typeface="Times New Roman" panose="02020603050405020304" pitchFamily="18" charset="0"/>
              </a:rPr>
              <a:t>mulighed</a:t>
            </a:r>
            <a:r>
              <a:rPr lang="en-US" altLang="da-DK" sz="3200" dirty="0">
                <a:solidFill>
                  <a:schemeClr val="tx1"/>
                </a:solidFill>
                <a:ea typeface="Times New Roman" panose="02020603050405020304" pitchFamily="18" charset="0"/>
              </a:rPr>
              <a:t> for at </a:t>
            </a:r>
            <a:r>
              <a:rPr lang="en-US" altLang="da-DK" sz="3200" dirty="0" err="1">
                <a:solidFill>
                  <a:schemeClr val="tx1"/>
                </a:solidFill>
                <a:ea typeface="Times New Roman" panose="02020603050405020304" pitchFamily="18" charset="0"/>
              </a:rPr>
              <a:t>bidrage</a:t>
            </a:r>
            <a:r>
              <a:rPr lang="en-US" altLang="da-DK" sz="3200" dirty="0">
                <a:solidFill>
                  <a:schemeClr val="tx1"/>
                </a:solidFill>
                <a:ea typeface="Times New Roman" panose="02020603050405020304" pitchFamily="18" charset="0"/>
              </a:rPr>
              <a:t> </a:t>
            </a:r>
            <a:r>
              <a:rPr lang="en-US" altLang="da-DK" sz="3200" dirty="0" err="1">
                <a:solidFill>
                  <a:schemeClr val="tx1"/>
                </a:solidFill>
                <a:ea typeface="Times New Roman" panose="02020603050405020304" pitchFamily="18" charset="0"/>
              </a:rPr>
              <a:t>til</a:t>
            </a:r>
            <a:r>
              <a:rPr lang="en-US" altLang="da-DK" sz="3200" dirty="0">
                <a:solidFill>
                  <a:schemeClr val="tx1"/>
                </a:solidFill>
                <a:ea typeface="Times New Roman" panose="02020603050405020304" pitchFamily="18" charset="0"/>
              </a:rPr>
              <a:t> en </a:t>
            </a:r>
            <a:r>
              <a:rPr lang="en-US" altLang="da-DK" sz="3200" dirty="0" err="1">
                <a:solidFill>
                  <a:schemeClr val="tx1"/>
                </a:solidFill>
                <a:ea typeface="Times New Roman" panose="02020603050405020304" pitchFamily="18" charset="0"/>
              </a:rPr>
              <a:t>konkret</a:t>
            </a:r>
            <a:r>
              <a:rPr lang="en-US" altLang="da-DK" sz="3200" dirty="0">
                <a:solidFill>
                  <a:schemeClr val="tx1"/>
                </a:solidFill>
                <a:ea typeface="Times New Roman" panose="02020603050405020304" pitchFamily="18" charset="0"/>
              </a:rPr>
              <a:t> </a:t>
            </a:r>
            <a:r>
              <a:rPr lang="en-US" altLang="da-DK" sz="3200" dirty="0" err="1" smtClean="0">
                <a:solidFill>
                  <a:schemeClr val="tx1"/>
                </a:solidFill>
                <a:ea typeface="Times New Roman" panose="02020603050405020304" pitchFamily="18" charset="0"/>
              </a:rPr>
              <a:t>problemløsning</a:t>
            </a:r>
            <a:endParaRPr lang="da-DK" sz="3200" dirty="0"/>
          </a:p>
        </p:txBody>
      </p:sp>
      <p:sp>
        <p:nvSpPr>
          <p:cNvPr id="3" name="Pladsholder til indhold 2"/>
          <p:cNvSpPr>
            <a:spLocks noGrp="1"/>
          </p:cNvSpPr>
          <p:nvPr>
            <p:ph idx="1"/>
          </p:nvPr>
        </p:nvSpPr>
        <p:spPr/>
        <p:txBody>
          <a:bodyPr/>
          <a:lstStyle/>
          <a:p>
            <a:endParaRPr lang="da-DK"/>
          </a:p>
        </p:txBody>
      </p:sp>
      <p:sp>
        <p:nvSpPr>
          <p:cNvPr id="5" name="Rektangel 4"/>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Rektangel 6"/>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8" name="Tekstfelt 7"/>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9" name="Tekstfelt 8"/>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10" name="Tekstfelt 9"/>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1" name="Ellipse 10"/>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145540"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5576999"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00415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5" name="Ellipse 24"/>
          <p:cNvSpPr/>
          <p:nvPr/>
        </p:nvSpPr>
        <p:spPr>
          <a:xfrm>
            <a:off x="10385381" y="645698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7" name="Billede 26"/>
          <p:cNvPicPr/>
          <p:nvPr/>
        </p:nvPicPr>
        <p:blipFill>
          <a:blip r:embed="rId3"/>
          <a:stretch>
            <a:fillRect/>
          </a:stretch>
        </p:blipFill>
        <p:spPr>
          <a:xfrm>
            <a:off x="3383266" y="2057189"/>
            <a:ext cx="4674235" cy="3600450"/>
          </a:xfrm>
          <a:prstGeom prst="rect">
            <a:avLst/>
          </a:prstGeom>
          <a:ln>
            <a:solidFill>
              <a:schemeClr val="tx1"/>
            </a:solidFill>
          </a:ln>
        </p:spPr>
      </p:pic>
    </p:spTree>
    <p:extLst>
      <p:ext uri="{BB962C8B-B14F-4D97-AF65-F5344CB8AC3E}">
        <p14:creationId xmlns:p14="http://schemas.microsoft.com/office/powerpoint/2010/main" val="17174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2800" dirty="0" err="1">
                <a:solidFill>
                  <a:schemeClr val="tx1"/>
                </a:solidFill>
                <a:ea typeface="Times New Roman" panose="02020603050405020304" pitchFamily="18" charset="0"/>
              </a:rPr>
              <a:t>Videnskab</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og</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vidensformer</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redegøre</a:t>
            </a:r>
            <a:r>
              <a:rPr lang="en-US" altLang="da-DK" sz="2800" dirty="0">
                <a:solidFill>
                  <a:schemeClr val="tx1"/>
                </a:solidFill>
                <a:ea typeface="Times New Roman" panose="02020603050405020304" pitchFamily="18" charset="0"/>
              </a:rPr>
              <a:t> for tanker </a:t>
            </a:r>
            <a:r>
              <a:rPr lang="en-US" altLang="da-DK" sz="2800" dirty="0" err="1">
                <a:solidFill>
                  <a:schemeClr val="tx1"/>
                </a:solidFill>
                <a:ea typeface="Times New Roman" panose="02020603050405020304" pitchFamily="18" charset="0"/>
              </a:rPr>
              <a:t>og</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teorier</a:t>
            </a:r>
            <a:r>
              <a:rPr lang="en-US" altLang="da-DK" sz="2800" dirty="0">
                <a:solidFill>
                  <a:schemeClr val="tx1"/>
                </a:solidFill>
                <a:ea typeface="Times New Roman" panose="02020603050405020304" pitchFamily="18" charset="0"/>
              </a:rPr>
              <a:t> der ligger bag </a:t>
            </a:r>
            <a:r>
              <a:rPr lang="en-US" altLang="da-DK" sz="2800" dirty="0" err="1">
                <a:solidFill>
                  <a:schemeClr val="tx1"/>
                </a:solidFill>
                <a:ea typeface="Times New Roman" panose="02020603050405020304" pitchFamily="18" charset="0"/>
              </a:rPr>
              <a:t>erkendelse</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inden</a:t>
            </a:r>
            <a:r>
              <a:rPr lang="en-US" altLang="da-DK" sz="2800" dirty="0">
                <a:solidFill>
                  <a:schemeClr val="tx1"/>
                </a:solidFill>
                <a:ea typeface="Times New Roman" panose="02020603050405020304" pitchFamily="18" charset="0"/>
              </a:rPr>
              <a:t> for </a:t>
            </a:r>
            <a:r>
              <a:rPr lang="en-US" altLang="da-DK" sz="2800" dirty="0" err="1">
                <a:solidFill>
                  <a:schemeClr val="tx1"/>
                </a:solidFill>
                <a:ea typeface="Times New Roman" panose="02020603050405020304" pitchFamily="18" charset="0"/>
              </a:rPr>
              <a:t>teknologiske</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naturvidenskabelige</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samfundsvidenskabelige</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og</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humanistiske</a:t>
            </a:r>
            <a:r>
              <a:rPr lang="en-US" altLang="da-DK" sz="2800" dirty="0">
                <a:solidFill>
                  <a:schemeClr val="tx1"/>
                </a:solidFill>
                <a:ea typeface="Times New Roman" panose="02020603050405020304" pitchFamily="18" charset="0"/>
              </a:rPr>
              <a:t> </a:t>
            </a:r>
            <a:r>
              <a:rPr lang="en-US" altLang="da-DK" sz="2800" dirty="0" err="1">
                <a:solidFill>
                  <a:schemeClr val="tx1"/>
                </a:solidFill>
                <a:ea typeface="Times New Roman" panose="02020603050405020304" pitchFamily="18" charset="0"/>
              </a:rPr>
              <a:t>fagområder</a:t>
            </a:r>
            <a:endParaRPr lang="da-DK" sz="28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dirty="0"/>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p:cNvPicPr/>
          <p:nvPr/>
        </p:nvPicPr>
        <p:blipFill>
          <a:blip r:embed="rId3"/>
          <a:stretch>
            <a:fillRect/>
          </a:stretch>
        </p:blipFill>
        <p:spPr>
          <a:xfrm>
            <a:off x="1301785" y="2597647"/>
            <a:ext cx="3224365" cy="2214049"/>
          </a:xfrm>
          <a:prstGeom prst="rect">
            <a:avLst/>
          </a:prstGeom>
          <a:ln>
            <a:solidFill>
              <a:schemeClr val="tx1"/>
            </a:solidFill>
          </a:ln>
        </p:spPr>
      </p:pic>
      <p:pic>
        <p:nvPicPr>
          <p:cNvPr id="27" name="Billede 26"/>
          <p:cNvPicPr/>
          <p:nvPr/>
        </p:nvPicPr>
        <p:blipFill>
          <a:blip r:embed="rId4"/>
          <a:stretch>
            <a:fillRect/>
          </a:stretch>
        </p:blipFill>
        <p:spPr>
          <a:xfrm>
            <a:off x="8119475" y="2625127"/>
            <a:ext cx="2725662" cy="2181774"/>
          </a:xfrm>
          <a:prstGeom prst="rect">
            <a:avLst/>
          </a:prstGeom>
          <a:ln>
            <a:solidFill>
              <a:schemeClr val="tx1"/>
            </a:solidFill>
          </a:ln>
        </p:spPr>
      </p:pic>
      <p:pic>
        <p:nvPicPr>
          <p:cNvPr id="28" name="Billede 27"/>
          <p:cNvPicPr/>
          <p:nvPr/>
        </p:nvPicPr>
        <p:blipFill>
          <a:blip r:embed="rId5"/>
          <a:stretch>
            <a:fillRect/>
          </a:stretch>
        </p:blipFill>
        <p:spPr>
          <a:xfrm>
            <a:off x="4730655" y="2597646"/>
            <a:ext cx="3184315" cy="2214049"/>
          </a:xfrm>
          <a:prstGeom prst="rect">
            <a:avLst/>
          </a:prstGeom>
          <a:ln>
            <a:solidFill>
              <a:schemeClr val="tx1"/>
            </a:solidFill>
          </a:ln>
        </p:spPr>
      </p:pic>
    </p:spTree>
    <p:extLst>
      <p:ext uri="{BB962C8B-B14F-4D97-AF65-F5344CB8AC3E}">
        <p14:creationId xmlns:p14="http://schemas.microsoft.com/office/powerpoint/2010/main" val="44211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3600" dirty="0" err="1">
                <a:solidFill>
                  <a:schemeClr val="tx1"/>
                </a:solidFill>
                <a:ea typeface="Times New Roman" panose="02020603050405020304" pitchFamily="18" charset="0"/>
              </a:rPr>
              <a:t>Samspil</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mellem</a:t>
            </a:r>
            <a:r>
              <a:rPr lang="en-US" altLang="da-DK" sz="3600" dirty="0">
                <a:solidFill>
                  <a:schemeClr val="tx1"/>
                </a:solidFill>
                <a:ea typeface="Times New Roman" panose="02020603050405020304" pitchFamily="18" charset="0"/>
              </a:rPr>
              <a:t> fag: </a:t>
            </a:r>
            <a:r>
              <a:rPr lang="en-US" altLang="da-DK" sz="3600" dirty="0" err="1">
                <a:solidFill>
                  <a:schemeClr val="tx1"/>
                </a:solidFill>
                <a:ea typeface="Times New Roman" panose="02020603050405020304" pitchFamily="18" charset="0"/>
              </a:rPr>
              <a:t>udvælge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behandle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og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formidle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centrale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flerfaglige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emner</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i</a:t>
            </a:r>
            <a:r>
              <a:rPr lang="en-US" altLang="da-DK" sz="3600" dirty="0">
                <a:solidFill>
                  <a:schemeClr val="tx1"/>
                </a:solidFill>
                <a:ea typeface="Times New Roman" panose="02020603050405020304" pitchFamily="18" charset="0"/>
              </a:rPr>
              <a:t> en </a:t>
            </a:r>
            <a:r>
              <a:rPr lang="en-US" altLang="da-DK" sz="3600" dirty="0" err="1">
                <a:solidFill>
                  <a:schemeClr val="tx1"/>
                </a:solidFill>
                <a:ea typeface="Times New Roman" panose="02020603050405020304" pitchFamily="18" charset="0"/>
              </a:rPr>
              <a:t>skriftlig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opgavebesvarelse</a:t>
            </a:r>
            <a:endParaRPr lang="da-DK" sz="36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p:cNvPicPr/>
          <p:nvPr/>
        </p:nvPicPr>
        <p:blipFill>
          <a:blip r:embed="rId3"/>
          <a:stretch>
            <a:fillRect/>
          </a:stretch>
        </p:blipFill>
        <p:spPr>
          <a:xfrm>
            <a:off x="1629111" y="2484306"/>
            <a:ext cx="4158191" cy="2799076"/>
          </a:xfrm>
          <a:prstGeom prst="rect">
            <a:avLst/>
          </a:prstGeom>
          <a:ln>
            <a:solidFill>
              <a:schemeClr val="tx1"/>
            </a:solidFill>
          </a:ln>
        </p:spPr>
      </p:pic>
      <p:pic>
        <p:nvPicPr>
          <p:cNvPr id="27" name="Billede 26"/>
          <p:cNvPicPr/>
          <p:nvPr/>
        </p:nvPicPr>
        <p:blipFill>
          <a:blip r:embed="rId4"/>
          <a:stretch>
            <a:fillRect/>
          </a:stretch>
        </p:blipFill>
        <p:spPr>
          <a:xfrm>
            <a:off x="6445223" y="2428033"/>
            <a:ext cx="3799768" cy="2855349"/>
          </a:xfrm>
          <a:prstGeom prst="rect">
            <a:avLst/>
          </a:prstGeom>
          <a:ln>
            <a:solidFill>
              <a:schemeClr val="tx1"/>
            </a:solidFill>
          </a:ln>
        </p:spPr>
      </p:pic>
    </p:spTree>
    <p:extLst>
      <p:ext uri="{BB962C8B-B14F-4D97-AF65-F5344CB8AC3E}">
        <p14:creationId xmlns:p14="http://schemas.microsoft.com/office/powerpoint/2010/main" val="997650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3600" dirty="0" err="1">
                <a:solidFill>
                  <a:schemeClr val="tx1"/>
                </a:solidFill>
                <a:ea typeface="Times New Roman" panose="02020603050405020304" pitchFamily="18" charset="0"/>
              </a:rPr>
              <a:t>Samspil</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mellem</a:t>
            </a:r>
            <a:r>
              <a:rPr lang="en-US" altLang="da-DK" sz="3600" dirty="0">
                <a:solidFill>
                  <a:schemeClr val="tx1"/>
                </a:solidFill>
                <a:ea typeface="Times New Roman" panose="02020603050405020304" pitchFamily="18" charset="0"/>
              </a:rPr>
              <a:t> fag: </a:t>
            </a:r>
            <a:r>
              <a:rPr lang="en-US" altLang="da-DK" sz="3600" dirty="0" err="1">
                <a:solidFill>
                  <a:schemeClr val="tx1"/>
                </a:solidFill>
                <a:ea typeface="Times New Roman" panose="02020603050405020304" pitchFamily="18" charset="0"/>
              </a:rPr>
              <a:t>kombinere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fagenes</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metoder</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og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skabe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sammenhæng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i</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faglig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viden</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inden</a:t>
            </a:r>
            <a:r>
              <a:rPr lang="en-US" altLang="da-DK" sz="3600" dirty="0">
                <a:solidFill>
                  <a:schemeClr val="tx1"/>
                </a:solidFill>
                <a:ea typeface="Times New Roman" panose="02020603050405020304" pitchFamily="18" charset="0"/>
              </a:rPr>
              <a:t> for </a:t>
            </a:r>
            <a:r>
              <a:rPr lang="en-US" altLang="da-DK" sz="3600" dirty="0" err="1">
                <a:solidFill>
                  <a:schemeClr val="tx1"/>
                </a:solidFill>
                <a:ea typeface="Times New Roman" panose="02020603050405020304" pitchFamily="18" charset="0"/>
              </a:rPr>
              <a:t>det</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enkelte</a:t>
            </a:r>
            <a:r>
              <a:rPr lang="en-US" altLang="da-DK" sz="3600" dirty="0">
                <a:solidFill>
                  <a:schemeClr val="tx1"/>
                </a:solidFill>
                <a:ea typeface="Times New Roman" panose="02020603050405020304" pitchFamily="18" charset="0"/>
              </a:rPr>
              <a:t> fag </a:t>
            </a:r>
            <a:r>
              <a:rPr lang="en-US" altLang="da-DK" sz="3600" dirty="0" err="1">
                <a:solidFill>
                  <a:schemeClr val="tx1"/>
                </a:solidFill>
                <a:ea typeface="Times New Roman" panose="02020603050405020304" pitchFamily="18" charset="0"/>
              </a:rPr>
              <a:t>og</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fagene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imellem</a:t>
            </a:r>
            <a:endParaRPr lang="da-DK" sz="3600" dirty="0">
              <a:solidFill>
                <a:schemeClr val="tx1"/>
              </a:solidFill>
              <a:ea typeface="Times New Roman" panose="02020603050405020304" pitchFamily="18" charset="0"/>
            </a:endParaRPr>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p:cNvPicPr/>
          <p:nvPr/>
        </p:nvPicPr>
        <p:blipFill>
          <a:blip r:embed="rId3"/>
          <a:stretch>
            <a:fillRect/>
          </a:stretch>
        </p:blipFill>
        <p:spPr>
          <a:xfrm>
            <a:off x="1382585" y="2806095"/>
            <a:ext cx="4743895" cy="2830500"/>
          </a:xfrm>
          <a:prstGeom prst="rect">
            <a:avLst/>
          </a:prstGeom>
          <a:ln>
            <a:solidFill>
              <a:schemeClr val="tx1"/>
            </a:solidFill>
          </a:ln>
        </p:spPr>
      </p:pic>
      <p:pic>
        <p:nvPicPr>
          <p:cNvPr id="27" name="Billede 26"/>
          <p:cNvPicPr/>
          <p:nvPr/>
        </p:nvPicPr>
        <p:blipFill>
          <a:blip r:embed="rId4"/>
          <a:stretch>
            <a:fillRect/>
          </a:stretch>
        </p:blipFill>
        <p:spPr>
          <a:xfrm>
            <a:off x="6575393" y="2669456"/>
            <a:ext cx="4276278" cy="2973359"/>
          </a:xfrm>
          <a:prstGeom prst="rect">
            <a:avLst/>
          </a:prstGeom>
          <a:ln>
            <a:solidFill>
              <a:schemeClr val="tx1"/>
            </a:solidFill>
          </a:ln>
        </p:spPr>
      </p:pic>
    </p:spTree>
    <p:extLst>
      <p:ext uri="{BB962C8B-B14F-4D97-AF65-F5344CB8AC3E}">
        <p14:creationId xmlns:p14="http://schemas.microsoft.com/office/powerpoint/2010/main" val="259305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altLang="da-DK" sz="3600" dirty="0" err="1">
                <a:solidFill>
                  <a:schemeClr val="tx1"/>
                </a:solidFill>
                <a:ea typeface="Times New Roman" panose="02020603050405020304" pitchFamily="18" charset="0"/>
              </a:rPr>
              <a:t>Samspil</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mellem</a:t>
            </a:r>
            <a:r>
              <a:rPr lang="en-US" altLang="da-DK" sz="3600" dirty="0">
                <a:solidFill>
                  <a:schemeClr val="tx1"/>
                </a:solidFill>
                <a:ea typeface="Times New Roman" panose="02020603050405020304" pitchFamily="18" charset="0"/>
              </a:rPr>
              <a:t> fag: </a:t>
            </a:r>
            <a:r>
              <a:rPr lang="en-US" altLang="da-DK" sz="3600" dirty="0" err="1">
                <a:solidFill>
                  <a:schemeClr val="tx1"/>
                </a:solidFill>
                <a:ea typeface="Times New Roman" panose="02020603050405020304" pitchFamily="18" charset="0"/>
              </a:rPr>
              <a:t>producere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viden</a:t>
            </a:r>
            <a:r>
              <a:rPr lang="en-US" altLang="da-DK" sz="3600" dirty="0">
                <a:solidFill>
                  <a:schemeClr val="tx1"/>
                </a:solidFill>
                <a:ea typeface="Times New Roman" panose="02020603050405020304" pitchFamily="18" charset="0"/>
              </a:rPr>
              <a:t> om </a:t>
            </a:r>
            <a:r>
              <a:rPr lang="en-US" altLang="da-DK" sz="3600" dirty="0" err="1">
                <a:solidFill>
                  <a:schemeClr val="tx1"/>
                </a:solidFill>
                <a:ea typeface="Times New Roman" panose="02020603050405020304" pitchFamily="18" charset="0"/>
              </a:rPr>
              <a:t>praktisk-teoretiske</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problemstillinger</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i</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samspillet</a:t>
            </a:r>
            <a:r>
              <a:rPr lang="en-US" altLang="da-DK" sz="3600" dirty="0">
                <a:solidFill>
                  <a:schemeClr val="tx1"/>
                </a:solidFill>
                <a:ea typeface="Times New Roman" panose="02020603050405020304" pitchFamily="18" charset="0"/>
              </a:rPr>
              <a:t> </a:t>
            </a:r>
            <a:r>
              <a:rPr lang="en-US" altLang="da-DK" sz="3600" dirty="0" err="1">
                <a:solidFill>
                  <a:schemeClr val="tx1"/>
                </a:solidFill>
                <a:ea typeface="Times New Roman" panose="02020603050405020304" pitchFamily="18" charset="0"/>
              </a:rPr>
              <a:t>mellem</a:t>
            </a:r>
            <a:r>
              <a:rPr lang="en-US" altLang="da-DK" sz="3600" dirty="0">
                <a:solidFill>
                  <a:schemeClr val="tx1"/>
                </a:solidFill>
                <a:ea typeface="Times New Roman" panose="02020603050405020304" pitchFamily="18" charset="0"/>
              </a:rPr>
              <a:t> </a:t>
            </a:r>
            <a:r>
              <a:rPr lang="en-US" altLang="da-DK" sz="3600" dirty="0" smtClean="0">
                <a:solidFill>
                  <a:schemeClr val="tx1"/>
                </a:solidFill>
                <a:ea typeface="Times New Roman" panose="02020603050405020304" pitchFamily="18" charset="0"/>
              </a:rPr>
              <a:t>fag</a:t>
            </a:r>
            <a:endParaRPr lang="da-DK" sz="3600" dirty="0"/>
          </a:p>
        </p:txBody>
      </p:sp>
      <p:sp>
        <p:nvSpPr>
          <p:cNvPr id="3" name="Pladsholder til indhold 2"/>
          <p:cNvSpPr>
            <a:spLocks noGrp="1"/>
          </p:cNvSpPr>
          <p:nvPr>
            <p:ph idx="1"/>
          </p:nvPr>
        </p:nvSpPr>
        <p:spPr/>
        <p:txBody>
          <a:bodyPr/>
          <a:lstStyle/>
          <a:p>
            <a:endParaRPr lang="da-DK"/>
          </a:p>
        </p:txBody>
      </p:sp>
      <p:sp>
        <p:nvSpPr>
          <p:cNvPr id="4" name="Rektangel 3"/>
          <p:cNvSpPr/>
          <p:nvPr/>
        </p:nvSpPr>
        <p:spPr>
          <a:xfrm>
            <a:off x="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5" name="Rektangel 4"/>
          <p:cNvSpPr/>
          <p:nvPr/>
        </p:nvSpPr>
        <p:spPr>
          <a:xfrm>
            <a:off x="4093335"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6" name="Rektangel 5"/>
          <p:cNvSpPr/>
          <p:nvPr/>
        </p:nvSpPr>
        <p:spPr>
          <a:xfrm>
            <a:off x="8186670" y="6400800"/>
            <a:ext cx="400533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Tekstfelt 6"/>
          <p:cNvSpPr txBox="1"/>
          <p:nvPr/>
        </p:nvSpPr>
        <p:spPr>
          <a:xfrm>
            <a:off x="91440" y="6438900"/>
            <a:ext cx="1005840" cy="381000"/>
          </a:xfrm>
          <a:prstGeom prst="rect">
            <a:avLst/>
          </a:prstGeom>
          <a:noFill/>
        </p:spPr>
        <p:txBody>
          <a:bodyPr wrap="square" rtlCol="0">
            <a:spAutoFit/>
          </a:bodyPr>
          <a:lstStyle/>
          <a:p>
            <a:r>
              <a:rPr lang="da-DK" dirty="0" smtClean="0"/>
              <a:t>Metode</a:t>
            </a:r>
            <a:endParaRPr lang="da-DK" dirty="0"/>
          </a:p>
        </p:txBody>
      </p:sp>
      <p:sp>
        <p:nvSpPr>
          <p:cNvPr id="8" name="Tekstfelt 7"/>
          <p:cNvSpPr txBox="1"/>
          <p:nvPr/>
        </p:nvSpPr>
        <p:spPr>
          <a:xfrm>
            <a:off x="4198620" y="6438900"/>
            <a:ext cx="937260" cy="369332"/>
          </a:xfrm>
          <a:prstGeom prst="rect">
            <a:avLst/>
          </a:prstGeom>
          <a:noFill/>
        </p:spPr>
        <p:txBody>
          <a:bodyPr wrap="square" rtlCol="0">
            <a:spAutoFit/>
          </a:bodyPr>
          <a:lstStyle/>
          <a:p>
            <a:r>
              <a:rPr lang="da-DK" dirty="0" smtClean="0"/>
              <a:t>Samspil</a:t>
            </a:r>
            <a:endParaRPr lang="da-DK" dirty="0"/>
          </a:p>
        </p:txBody>
      </p:sp>
      <p:sp>
        <p:nvSpPr>
          <p:cNvPr id="9" name="Tekstfelt 8"/>
          <p:cNvSpPr txBox="1"/>
          <p:nvPr/>
        </p:nvSpPr>
        <p:spPr>
          <a:xfrm>
            <a:off x="8196330" y="6431280"/>
            <a:ext cx="1176270" cy="369332"/>
          </a:xfrm>
          <a:prstGeom prst="rect">
            <a:avLst/>
          </a:prstGeom>
          <a:noFill/>
        </p:spPr>
        <p:txBody>
          <a:bodyPr wrap="square" rtlCol="0">
            <a:spAutoFit/>
          </a:bodyPr>
          <a:lstStyle/>
          <a:p>
            <a:r>
              <a:rPr lang="da-DK" dirty="0" smtClean="0"/>
              <a:t>Videnskab</a:t>
            </a:r>
            <a:endParaRPr lang="da-DK" dirty="0"/>
          </a:p>
        </p:txBody>
      </p:sp>
      <p:sp>
        <p:nvSpPr>
          <p:cNvPr id="10" name="Ellipse 9"/>
          <p:cNvSpPr/>
          <p:nvPr/>
        </p:nvSpPr>
        <p:spPr>
          <a:xfrm>
            <a:off x="1197652"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1" name="Ellipse 10"/>
          <p:cNvSpPr/>
          <p:nvPr/>
        </p:nvSpPr>
        <p:spPr>
          <a:xfrm>
            <a:off x="1629111" y="6471977"/>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2" name="Ellipse 11"/>
          <p:cNvSpPr/>
          <p:nvPr/>
        </p:nvSpPr>
        <p:spPr>
          <a:xfrm>
            <a:off x="2056271" y="6467119"/>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3" name="Ellipse 12"/>
          <p:cNvSpPr/>
          <p:nvPr/>
        </p:nvSpPr>
        <p:spPr>
          <a:xfrm>
            <a:off x="2484120" y="6463434"/>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4" name="Ellipse 13"/>
          <p:cNvSpPr/>
          <p:nvPr/>
        </p:nvSpPr>
        <p:spPr>
          <a:xfrm>
            <a:off x="2913968"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5" name="Ellipse 14"/>
          <p:cNvSpPr/>
          <p:nvPr/>
        </p:nvSpPr>
        <p:spPr>
          <a:xfrm>
            <a:off x="3339129" y="6462096"/>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6" name="Ellipse 15"/>
          <p:cNvSpPr/>
          <p:nvPr/>
        </p:nvSpPr>
        <p:spPr>
          <a:xfrm>
            <a:off x="5145540"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7" name="Ellipse 16"/>
          <p:cNvSpPr/>
          <p:nvPr/>
        </p:nvSpPr>
        <p:spPr>
          <a:xfrm>
            <a:off x="5576999" y="646695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8" name="Ellipse 17"/>
          <p:cNvSpPr/>
          <p:nvPr/>
        </p:nvSpPr>
        <p:spPr>
          <a:xfrm>
            <a:off x="6004159" y="646209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19" name="Ellipse 18"/>
          <p:cNvSpPr/>
          <p:nvPr/>
        </p:nvSpPr>
        <p:spPr>
          <a:xfrm>
            <a:off x="6432008" y="6458411"/>
            <a:ext cx="286770" cy="286770"/>
          </a:xfrm>
          <a:prstGeom prst="ellips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0" name="Ellipse 19"/>
          <p:cNvSpPr/>
          <p:nvPr/>
        </p:nvSpPr>
        <p:spPr>
          <a:xfrm>
            <a:off x="6861856"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1" name="Ellipse 20"/>
          <p:cNvSpPr/>
          <p:nvPr/>
        </p:nvSpPr>
        <p:spPr>
          <a:xfrm>
            <a:off x="7287017" y="6457073"/>
            <a:ext cx="286770" cy="286770"/>
          </a:xfrm>
          <a:prstGeom prst="ellipse">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2" name="Ellipse 21"/>
          <p:cNvSpPr/>
          <p:nvPr/>
        </p:nvSpPr>
        <p:spPr>
          <a:xfrm>
            <a:off x="9526762"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3" name="Ellipse 22"/>
          <p:cNvSpPr/>
          <p:nvPr/>
        </p:nvSpPr>
        <p:spPr>
          <a:xfrm>
            <a:off x="9958221" y="6461844"/>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sp>
        <p:nvSpPr>
          <p:cNvPr id="24" name="Ellipse 23"/>
          <p:cNvSpPr/>
          <p:nvPr/>
        </p:nvSpPr>
        <p:spPr>
          <a:xfrm>
            <a:off x="10385381" y="6456986"/>
            <a:ext cx="286770" cy="286770"/>
          </a:xfrm>
          <a:prstGeom prst="ellipse">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a-DK"/>
          </a:p>
        </p:txBody>
      </p:sp>
      <p:pic>
        <p:nvPicPr>
          <p:cNvPr id="26" name="Billede 25"/>
          <p:cNvPicPr/>
          <p:nvPr/>
        </p:nvPicPr>
        <p:blipFill>
          <a:blip r:embed="rId3"/>
          <a:stretch>
            <a:fillRect/>
          </a:stretch>
        </p:blipFill>
        <p:spPr>
          <a:xfrm>
            <a:off x="3711396" y="2113915"/>
            <a:ext cx="4373049" cy="3486997"/>
          </a:xfrm>
          <a:prstGeom prst="rect">
            <a:avLst/>
          </a:prstGeom>
          <a:ln>
            <a:solidFill>
              <a:schemeClr val="tx1"/>
            </a:solidFill>
          </a:ln>
        </p:spPr>
      </p:pic>
    </p:spTree>
    <p:extLst>
      <p:ext uri="{BB962C8B-B14F-4D97-AF65-F5344CB8AC3E}">
        <p14:creationId xmlns:p14="http://schemas.microsoft.com/office/powerpoint/2010/main" val="1140425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21769</TotalTime>
  <Words>3064</Words>
  <Application>Microsoft Office PowerPoint</Application>
  <PresentationFormat>Widescreen</PresentationFormat>
  <Paragraphs>492</Paragraphs>
  <Slides>37</Slides>
  <Notes>31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37</vt:i4>
      </vt:variant>
    </vt:vector>
  </HeadingPairs>
  <TitlesOfParts>
    <vt:vector size="43" baseType="lpstr">
      <vt:lpstr>Arial</vt:lpstr>
      <vt:lpstr>Calibri</vt:lpstr>
      <vt:lpstr>Calibri Light</vt:lpstr>
      <vt:lpstr>Courier New</vt:lpstr>
      <vt:lpstr>Times New Roman</vt:lpstr>
      <vt:lpstr>Retro</vt:lpstr>
      <vt:lpstr>SO Jacob Offersen 3.J</vt:lpstr>
      <vt:lpstr>Indhold</vt:lpstr>
      <vt:lpstr>Teknologi: Fremtidens bordskåner</vt:lpstr>
      <vt:lpstr>Videnskab og vidensformer: redegøre for, hvordan viden produceres og tilegnes inden for forskellige fagområder</vt:lpstr>
      <vt:lpstr>Videnskab og vidensformer: redegøre for forskellige videnskabelige metoders mulighed for at bidrage til en konkret problemløsning</vt:lpstr>
      <vt:lpstr>Videnskab og vidensformer: redegøre for tanker og teorier der ligger bag erkendelse inden for teknologiske, naturvidenskabelige, samfundsvidenskabelige og humanistiske fagområder</vt:lpstr>
      <vt:lpstr>Samspil mellem fag: udvælge, behandle og formidle centrale flerfaglige emner i en skriftlig opgavebesvarelse</vt:lpstr>
      <vt:lpstr>Samspil mellem fag: kombinere fagenes metoder og skabe sammenhæng i faglig viden inden for det enkelte fag og fagene imellem</vt:lpstr>
      <vt:lpstr>Samspil mellem fag: producere viden om praktisk-teoretiske problemstillinger i samspillet mellem fag</vt:lpstr>
      <vt:lpstr>Samspil mellem fag: redegøre for sammenhænge mellem den teknologiske udvikling og samfundsudviklingen i udvalgte eksempler</vt:lpstr>
      <vt:lpstr>Metoder: sætte sig faglige og personlige mål og evaluere kvaliteten af eget arbejde</vt:lpstr>
      <vt:lpstr>Metoder: vælge og anvende skriftlig fremstillingsform til forskellige teksttyper</vt:lpstr>
      <vt:lpstr>Dansk A/Teknologi A: Mini-SRP</vt:lpstr>
      <vt:lpstr>Samspil mellem fag: kombinere fagenes metoder og skabe sammenhæng i faglig viden inden for det enkelte fag og fagene imellem</vt:lpstr>
      <vt:lpstr>Samspil mellem fag: udvælge, behandle og formidle centrale flerfaglige emner i en skriftlig opgavebesvarelse</vt:lpstr>
      <vt:lpstr>Samspil mellem fag: udvikle kommunikative færdigheder, skriftligt og mundtligt, især ved formidling af videnskab og teknik</vt:lpstr>
      <vt:lpstr>Design B: Fra gade til by</vt:lpstr>
      <vt:lpstr>Samspil mellem fag: demonstrere praktisk indsigt i innovative processer og metoder til idégenerering</vt:lpstr>
      <vt:lpstr>Metoder: dokumentere viden om og anvende forskellige formidlings- og præsentationsformer</vt:lpstr>
      <vt:lpstr>Design B: Emballage til lampe</vt:lpstr>
      <vt:lpstr>Metoder: vælge og anvende skriftlig fremstillingsform til forskellige teksttyper</vt:lpstr>
      <vt:lpstr>Metoder: søge, vurdere, udvælge og bearbejde kilder i de enkelte fag og i samspillet mellem fagene</vt:lpstr>
      <vt:lpstr>Fysik B: Formidlingsprojekt i fysik</vt:lpstr>
      <vt:lpstr>Metoder: dokumentere viden om og anvende forskellige formidlings- og præsentationsformer</vt:lpstr>
      <vt:lpstr>Metoder: søge, vurdere, udvælge og bearbejde kilder i de enkelte fag og i samspillet mellem fagene</vt:lpstr>
      <vt:lpstr>Metoder: vælge og anvende fagligt relevante studiemetoder, studieteknikker og arbejdsformer</vt:lpstr>
      <vt:lpstr>PowerPoint-præsentation</vt:lpstr>
      <vt:lpstr>Kernestof</vt:lpstr>
      <vt:lpstr>PowerPoint-præsentation</vt:lpstr>
      <vt:lpstr>Blooms Taksonomi</vt:lpstr>
      <vt:lpstr>Mindmap</vt:lpstr>
      <vt:lpstr>Tidsplan</vt:lpstr>
      <vt:lpstr>Kommunikationsmodeller</vt:lpstr>
      <vt:lpstr>Videnskabelige metoder</vt:lpstr>
      <vt:lpstr>SWOT analyse</vt:lpstr>
      <vt:lpstr>Kvantitativ / kvalitativ</vt:lpstr>
      <vt:lpstr>Formativ / Summativ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Jacob Offersen 3.J</dc:title>
  <dc:creator>Jacob Offersen</dc:creator>
  <cp:lastModifiedBy>Jacob Offersen</cp:lastModifiedBy>
  <cp:revision>70</cp:revision>
  <dcterms:created xsi:type="dcterms:W3CDTF">2014-05-12T12:29:54Z</dcterms:created>
  <dcterms:modified xsi:type="dcterms:W3CDTF">2014-06-21T19:51:04Z</dcterms:modified>
</cp:coreProperties>
</file>