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804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26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383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255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846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663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584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708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674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068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617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611B8-F1B0-4EE7-8975-D1D00262E209}" type="datetimeFigureOut">
              <a:rPr lang="da-DK" smtClean="0"/>
              <a:t>04-09-2018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4E0B7-14C0-4585-BA67-7AA3ED9DD8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910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ledresultat for karl tomm interview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725" y="1356433"/>
            <a:ext cx="7355883" cy="5171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5096" y="574766"/>
            <a:ext cx="5347063" cy="962705"/>
          </a:xfrm>
        </p:spPr>
        <p:txBody>
          <a:bodyPr>
            <a:normAutofit/>
          </a:bodyPr>
          <a:lstStyle/>
          <a:p>
            <a:r>
              <a:rPr lang="da-DK" dirty="0" smtClean="0"/>
              <a:t>Spørgeskemaer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58684" y="1537471"/>
            <a:ext cx="3439886" cy="395196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Karl Tomms model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8074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Før vi starter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131819" y="1690688"/>
            <a:ext cx="6662175" cy="3321141"/>
          </a:xfrm>
        </p:spPr>
        <p:txBody>
          <a:bodyPr>
            <a:normAutofit/>
          </a:bodyPr>
          <a:lstStyle/>
          <a:p>
            <a:r>
              <a:rPr lang="da-DK" dirty="0" smtClean="0"/>
              <a:t>Hvad er formålet med undersøgelsen </a:t>
            </a:r>
          </a:p>
          <a:p>
            <a:r>
              <a:rPr lang="da-DK" dirty="0" smtClean="0"/>
              <a:t>Hvem ønsker vi at spørge </a:t>
            </a:r>
            <a:r>
              <a:rPr lang="da-DK" dirty="0" smtClean="0"/>
              <a:t>(målgruppen)</a:t>
            </a:r>
            <a:endParaRPr lang="da-DK" dirty="0" smtClean="0"/>
          </a:p>
          <a:p>
            <a:r>
              <a:rPr lang="da-DK" dirty="0" smtClean="0"/>
              <a:t>Hvad vil i vide </a:t>
            </a:r>
          </a:p>
          <a:p>
            <a:r>
              <a:rPr lang="da-DK" dirty="0" smtClean="0"/>
              <a:t>Skal i fastholde respondenten </a:t>
            </a:r>
          </a:p>
          <a:p>
            <a:pPr lvl="1"/>
            <a:r>
              <a:rPr lang="da-DK" dirty="0" smtClean="0"/>
              <a:t>Fokusgruppe</a:t>
            </a:r>
          </a:p>
          <a:p>
            <a:r>
              <a:rPr lang="da-DK" dirty="0"/>
              <a:t> </a:t>
            </a:r>
            <a:r>
              <a:rPr lang="da-DK" dirty="0" smtClean="0"/>
              <a:t>Hvad får respondenten ud af det</a:t>
            </a:r>
          </a:p>
          <a:p>
            <a:pPr lvl="1"/>
            <a:r>
              <a:rPr lang="da-DK" dirty="0" smtClean="0"/>
              <a:t>Kan vi få dem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2252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De </a:t>
            </a:r>
            <a:r>
              <a:rPr lang="da-DK" dirty="0" smtClean="0"/>
              <a:t>6 </a:t>
            </a:r>
            <a:r>
              <a:rPr lang="da-DK" dirty="0" smtClean="0"/>
              <a:t>spørge typer</a:t>
            </a:r>
            <a:endParaRPr lang="da-DK" dirty="0"/>
          </a:p>
        </p:txBody>
      </p:sp>
      <p:grpSp>
        <p:nvGrpSpPr>
          <p:cNvPr id="8" name="Gruppe 7"/>
          <p:cNvGrpSpPr/>
          <p:nvPr/>
        </p:nvGrpSpPr>
        <p:grpSpPr>
          <a:xfrm>
            <a:off x="3576000" y="1484142"/>
            <a:ext cx="5040000" cy="5040000"/>
            <a:chOff x="3186459" y="1484142"/>
            <a:chExt cx="5040000" cy="5040000"/>
          </a:xfrm>
        </p:grpSpPr>
        <p:cxnSp>
          <p:nvCxnSpPr>
            <p:cNvPr id="5" name="Lige pilforbindelse 4"/>
            <p:cNvCxnSpPr/>
            <p:nvPr/>
          </p:nvCxnSpPr>
          <p:spPr>
            <a:xfrm>
              <a:off x="5706459" y="1484142"/>
              <a:ext cx="0" cy="5040000"/>
            </a:xfrm>
            <a:prstGeom prst="straightConnector1">
              <a:avLst/>
            </a:prstGeom>
            <a:ln w="38100"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ge pilforbindelse 5"/>
            <p:cNvCxnSpPr/>
            <p:nvPr/>
          </p:nvCxnSpPr>
          <p:spPr>
            <a:xfrm flipV="1">
              <a:off x="3186459" y="3987729"/>
              <a:ext cx="5040000" cy="0"/>
            </a:xfrm>
            <a:prstGeom prst="straightConnector1">
              <a:avLst/>
            </a:prstGeom>
            <a:ln w="38100"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kstfelt 8"/>
          <p:cNvSpPr txBox="1"/>
          <p:nvPr/>
        </p:nvSpPr>
        <p:spPr>
          <a:xfrm>
            <a:off x="3936986" y="2138289"/>
            <a:ext cx="1688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Situations afklarende spørgsmål</a:t>
            </a:r>
            <a:endParaRPr lang="da-DK" sz="2400" dirty="0"/>
          </a:p>
        </p:txBody>
      </p:sp>
      <p:sp>
        <p:nvSpPr>
          <p:cNvPr id="10" name="Tekstfelt 9"/>
          <p:cNvSpPr txBox="1"/>
          <p:nvPr/>
        </p:nvSpPr>
        <p:spPr>
          <a:xfrm>
            <a:off x="1887878" y="1448404"/>
            <a:ext cx="1688123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Respondent afklarende </a:t>
            </a:r>
          </a:p>
          <a:p>
            <a:pPr algn="ctr"/>
            <a:r>
              <a:rPr lang="da-DK" sz="2400" dirty="0" smtClean="0"/>
              <a:t>spørgsmål</a:t>
            </a:r>
            <a:endParaRPr lang="da-DK" sz="2400" dirty="0"/>
          </a:p>
        </p:txBody>
      </p:sp>
      <p:sp>
        <p:nvSpPr>
          <p:cNvPr id="11" name="Tekstfelt 10"/>
          <p:cNvSpPr txBox="1"/>
          <p:nvPr/>
        </p:nvSpPr>
        <p:spPr>
          <a:xfrm>
            <a:off x="3826413" y="4435331"/>
            <a:ext cx="1853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Andre perspektiver spørgsmål</a:t>
            </a:r>
            <a:endParaRPr lang="da-DK" sz="2400" dirty="0"/>
          </a:p>
        </p:txBody>
      </p:sp>
      <p:sp>
        <p:nvSpPr>
          <p:cNvPr id="12" name="Tekstfelt 11"/>
          <p:cNvSpPr txBox="1"/>
          <p:nvPr/>
        </p:nvSpPr>
        <p:spPr>
          <a:xfrm>
            <a:off x="6564807" y="4435331"/>
            <a:ext cx="1853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Muligheds afklarende spørgsmål</a:t>
            </a:r>
            <a:endParaRPr lang="da-DK" sz="2400" dirty="0"/>
          </a:p>
        </p:txBody>
      </p:sp>
      <p:sp>
        <p:nvSpPr>
          <p:cNvPr id="13" name="Tekstfelt 12"/>
          <p:cNvSpPr txBox="1"/>
          <p:nvPr/>
        </p:nvSpPr>
        <p:spPr>
          <a:xfrm>
            <a:off x="6511939" y="2322955"/>
            <a:ext cx="1688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Strategiske spørgsmål</a:t>
            </a:r>
            <a:endParaRPr lang="da-DK" sz="2400" dirty="0"/>
          </a:p>
        </p:txBody>
      </p:sp>
      <p:sp>
        <p:nvSpPr>
          <p:cNvPr id="14" name="Tekstfelt 13"/>
          <p:cNvSpPr txBox="1"/>
          <p:nvPr/>
        </p:nvSpPr>
        <p:spPr>
          <a:xfrm>
            <a:off x="8615999" y="1448404"/>
            <a:ext cx="1688123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2400" dirty="0" smtClean="0"/>
              <a:t>Relations skabende </a:t>
            </a:r>
            <a:endParaRPr lang="da-DK" sz="2400" dirty="0" smtClean="0"/>
          </a:p>
          <a:p>
            <a:pPr algn="ctr"/>
            <a:r>
              <a:rPr lang="da-DK" sz="2400" dirty="0" smtClean="0"/>
              <a:t>spørgsmål</a:t>
            </a:r>
            <a:endParaRPr lang="da-DK" sz="2400" dirty="0"/>
          </a:p>
        </p:txBody>
      </p:sp>
      <p:sp>
        <p:nvSpPr>
          <p:cNvPr id="3" name="Bue 2"/>
          <p:cNvSpPr/>
          <p:nvPr/>
        </p:nvSpPr>
        <p:spPr>
          <a:xfrm>
            <a:off x="2705082" y="1703139"/>
            <a:ext cx="1991465" cy="933142"/>
          </a:xfrm>
          <a:prstGeom prst="arc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7" name="Lige pilforbindelse 6"/>
          <p:cNvCxnSpPr/>
          <p:nvPr/>
        </p:nvCxnSpPr>
        <p:spPr>
          <a:xfrm>
            <a:off x="4836000" y="3470313"/>
            <a:ext cx="0" cy="965018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pilforbindelse 14"/>
          <p:cNvCxnSpPr>
            <a:endCxn id="12" idx="1"/>
          </p:cNvCxnSpPr>
          <p:nvPr/>
        </p:nvCxnSpPr>
        <p:spPr>
          <a:xfrm>
            <a:off x="5699855" y="5035495"/>
            <a:ext cx="864952" cy="1"/>
          </a:xfrm>
          <a:prstGeom prst="straightConnector1">
            <a:avLst/>
          </a:prstGeom>
          <a:ln w="381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pilforbindelse 16"/>
          <p:cNvCxnSpPr/>
          <p:nvPr/>
        </p:nvCxnSpPr>
        <p:spPr>
          <a:xfrm>
            <a:off x="7491632" y="3470313"/>
            <a:ext cx="0" cy="965018"/>
          </a:xfrm>
          <a:prstGeom prst="straightConnector1">
            <a:avLst/>
          </a:prstGeom>
          <a:ln w="381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ue 17"/>
          <p:cNvSpPr/>
          <p:nvPr/>
        </p:nvSpPr>
        <p:spPr>
          <a:xfrm flipH="1">
            <a:off x="7729169" y="1833773"/>
            <a:ext cx="1991465" cy="933142"/>
          </a:xfrm>
          <a:prstGeom prst="arc">
            <a:avLst/>
          </a:prstGeom>
          <a:ln w="38100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9" name="Tekstfelt 18"/>
          <p:cNvSpPr txBox="1"/>
          <p:nvPr/>
        </p:nvSpPr>
        <p:spPr>
          <a:xfrm rot="19158938">
            <a:off x="5004683" y="3314984"/>
            <a:ext cx="1203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Detektiven</a:t>
            </a:r>
            <a:endParaRPr lang="da-DK" dirty="0"/>
          </a:p>
        </p:txBody>
      </p:sp>
      <p:sp>
        <p:nvSpPr>
          <p:cNvPr id="20" name="Tekstfelt 19"/>
          <p:cNvSpPr txBox="1"/>
          <p:nvPr/>
        </p:nvSpPr>
        <p:spPr>
          <a:xfrm rot="2807243">
            <a:off x="5055594" y="4272969"/>
            <a:ext cx="1101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F</a:t>
            </a:r>
            <a:r>
              <a:rPr lang="da-DK" dirty="0" smtClean="0"/>
              <a:t>orskeren</a:t>
            </a:r>
            <a:endParaRPr lang="da-DK" dirty="0"/>
          </a:p>
        </p:txBody>
      </p:sp>
      <p:sp>
        <p:nvSpPr>
          <p:cNvPr id="21" name="Tekstfelt 20"/>
          <p:cNvSpPr txBox="1"/>
          <p:nvPr/>
        </p:nvSpPr>
        <p:spPr>
          <a:xfrm rot="19073775">
            <a:off x="5999079" y="4327810"/>
            <a:ext cx="1260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Kunstneren</a:t>
            </a:r>
            <a:endParaRPr lang="da-DK" dirty="0"/>
          </a:p>
        </p:txBody>
      </p:sp>
      <p:sp>
        <p:nvSpPr>
          <p:cNvPr id="22" name="Tekstfelt 21"/>
          <p:cNvSpPr txBox="1"/>
          <p:nvPr/>
        </p:nvSpPr>
        <p:spPr>
          <a:xfrm rot="2690112">
            <a:off x="5990846" y="3309360"/>
            <a:ext cx="132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Styrmanden</a:t>
            </a:r>
            <a:endParaRPr lang="da-DK" dirty="0"/>
          </a:p>
        </p:txBody>
      </p:sp>
      <p:sp>
        <p:nvSpPr>
          <p:cNvPr id="23" name="Tekstfelt 22"/>
          <p:cNvSpPr txBox="1"/>
          <p:nvPr/>
        </p:nvSpPr>
        <p:spPr>
          <a:xfrm rot="19579149">
            <a:off x="1314222" y="1263737"/>
            <a:ext cx="1102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Revisoren</a:t>
            </a:r>
            <a:endParaRPr lang="da-DK" dirty="0"/>
          </a:p>
        </p:txBody>
      </p:sp>
      <p:sp>
        <p:nvSpPr>
          <p:cNvPr id="24" name="Tekstfelt 23"/>
          <p:cNvSpPr txBox="1"/>
          <p:nvPr/>
        </p:nvSpPr>
        <p:spPr>
          <a:xfrm rot="1983557">
            <a:off x="9473276" y="1409034"/>
            <a:ext cx="1544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Headhunteren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0811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1815"/>
          </a:xfrm>
        </p:spPr>
        <p:txBody>
          <a:bodyPr/>
          <a:lstStyle/>
          <a:p>
            <a:r>
              <a:rPr lang="da-DK" dirty="0" smtClean="0"/>
              <a:t>Respondent afklarende 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05727" y="1998234"/>
            <a:ext cx="5353280" cy="2735358"/>
          </a:xfrm>
        </p:spPr>
        <p:txBody>
          <a:bodyPr/>
          <a:lstStyle/>
          <a:p>
            <a:r>
              <a:rPr lang="da-DK" dirty="0" smtClean="0"/>
              <a:t>Hvad er dit postnummer </a:t>
            </a:r>
            <a:r>
              <a:rPr lang="da-DK" sz="1600" dirty="0" smtClean="0"/>
              <a:t>(hvor bor du)</a:t>
            </a:r>
          </a:p>
          <a:p>
            <a:r>
              <a:rPr lang="da-DK" dirty="0" smtClean="0"/>
              <a:t>Er du mand eller kvinde</a:t>
            </a:r>
          </a:p>
          <a:p>
            <a:r>
              <a:rPr lang="da-DK" dirty="0" smtClean="0"/>
              <a:t>Hvad er din alder </a:t>
            </a:r>
          </a:p>
          <a:p>
            <a:r>
              <a:rPr lang="da-DK" dirty="0" smtClean="0"/>
              <a:t>Hva</a:t>
            </a:r>
            <a:r>
              <a:rPr lang="da-DK" dirty="0" smtClean="0"/>
              <a:t>d er din løn </a:t>
            </a:r>
            <a:endParaRPr lang="da-DK" dirty="0" smtClean="0"/>
          </a:p>
          <a:p>
            <a:r>
              <a:rPr lang="da-DK" dirty="0" smtClean="0"/>
              <a:t>Hvor mange er der i husstanden </a:t>
            </a:r>
          </a:p>
          <a:p>
            <a:pPr marL="0" indent="0">
              <a:buNone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 rot="19579149">
            <a:off x="4949816" y="4509170"/>
            <a:ext cx="383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Spørgsmål skal være ufarlige </a:t>
            </a:r>
            <a:b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ellers får du ingen eller falske svar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kstfelt 4"/>
          <p:cNvSpPr txBox="1"/>
          <p:nvPr/>
        </p:nvSpPr>
        <p:spPr>
          <a:xfrm rot="21006058">
            <a:off x="7489020" y="4509169"/>
            <a:ext cx="383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Spørgsmål må ikke kunne identificere </a:t>
            </a:r>
            <a:b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Respondenten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Billed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325" y="365125"/>
            <a:ext cx="3294044" cy="2187613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8868578" y="583894"/>
            <a:ext cx="683046" cy="38559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kstfelt 9"/>
          <p:cNvSpPr txBox="1"/>
          <p:nvPr/>
        </p:nvSpPr>
        <p:spPr>
          <a:xfrm>
            <a:off x="9410178" y="5980742"/>
            <a:ext cx="1880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chemeClr val="accent1">
                    <a:lumMod val="50000"/>
                  </a:schemeClr>
                </a:solidFill>
              </a:rPr>
              <a:t>Hvem er </a:t>
            </a:r>
            <a:r>
              <a:rPr lang="da-DK" sz="2400" b="1" dirty="0" smtClean="0">
                <a:solidFill>
                  <a:schemeClr val="accent1">
                    <a:lumMod val="50000"/>
                  </a:schemeClr>
                </a:solidFill>
              </a:rPr>
              <a:t>DU</a:t>
            </a:r>
            <a:endParaRPr lang="da-DK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Situations afklarende </a:t>
            </a:r>
            <a:r>
              <a:rPr lang="da-DK" dirty="0" smtClean="0"/>
              <a:t>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30437" y="2541721"/>
            <a:ext cx="7131126" cy="1964178"/>
          </a:xfrm>
        </p:spPr>
        <p:txBody>
          <a:bodyPr>
            <a:normAutofit fontScale="85000" lnSpcReduction="20000"/>
          </a:bodyPr>
          <a:lstStyle/>
          <a:p>
            <a:r>
              <a:rPr lang="da-DK" dirty="0" smtClean="0"/>
              <a:t>Hvordan er din morgen rutine ?</a:t>
            </a:r>
          </a:p>
          <a:p>
            <a:r>
              <a:rPr lang="da-DK" dirty="0" smtClean="0"/>
              <a:t>Hvad spiser du til morgenmad ?</a:t>
            </a:r>
          </a:p>
          <a:p>
            <a:r>
              <a:rPr lang="da-DK" dirty="0" smtClean="0"/>
              <a:t>Hvordan kommer du til skole/job ?</a:t>
            </a:r>
          </a:p>
          <a:p>
            <a:r>
              <a:rPr lang="da-DK" dirty="0" smtClean="0"/>
              <a:t>Hvilke andre morgen rutiner har du ?</a:t>
            </a:r>
          </a:p>
          <a:p>
            <a:r>
              <a:rPr lang="da-DK" dirty="0"/>
              <a:t>Hvad laver du i dag mens du spiser morgenmad?</a:t>
            </a:r>
          </a:p>
          <a:p>
            <a:pPr marL="0" indent="0">
              <a:buNone/>
            </a:pPr>
            <a:endParaRPr lang="da-DK" dirty="0"/>
          </a:p>
        </p:txBody>
      </p:sp>
      <p:grpSp>
        <p:nvGrpSpPr>
          <p:cNvPr id="4" name="Gruppe 3"/>
          <p:cNvGrpSpPr/>
          <p:nvPr/>
        </p:nvGrpSpPr>
        <p:grpSpPr>
          <a:xfrm>
            <a:off x="8460954" y="365125"/>
            <a:ext cx="3294044" cy="2187613"/>
            <a:chOff x="8703325" y="365125"/>
            <a:chExt cx="3294044" cy="2187613"/>
          </a:xfrm>
        </p:grpSpPr>
        <p:pic>
          <p:nvPicPr>
            <p:cNvPr id="5" name="Billed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3325" y="365125"/>
              <a:ext cx="3294044" cy="2187613"/>
            </a:xfrm>
            <a:prstGeom prst="rect">
              <a:avLst/>
            </a:prstGeom>
          </p:spPr>
        </p:pic>
        <p:sp>
          <p:nvSpPr>
            <p:cNvPr id="6" name="Cirkel 5"/>
            <p:cNvSpPr/>
            <p:nvPr/>
          </p:nvSpPr>
          <p:spPr>
            <a:xfrm>
              <a:off x="9524082" y="665716"/>
              <a:ext cx="1652530" cy="1586429"/>
            </a:xfrm>
            <a:prstGeom prst="pie">
              <a:avLst>
                <a:gd name="adj1" fmla="val 10851821"/>
                <a:gd name="adj2" fmla="val 16150186"/>
              </a:avLst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</p:grpSp>
      <p:sp>
        <p:nvSpPr>
          <p:cNvPr id="7" name="Tekstfelt 6"/>
          <p:cNvSpPr txBox="1"/>
          <p:nvPr/>
        </p:nvSpPr>
        <p:spPr>
          <a:xfrm rot="1543375">
            <a:off x="1028711" y="4819313"/>
            <a:ext cx="383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Hvordan handler Respondenten i dag i forhold til din problemstilling 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8822549" y="5998898"/>
            <a:ext cx="2570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smtClean="0">
                <a:solidFill>
                  <a:schemeClr val="accent1">
                    <a:lumMod val="50000"/>
                  </a:schemeClr>
                </a:solidFill>
              </a:rPr>
              <a:t>Hvad </a:t>
            </a:r>
            <a:r>
              <a:rPr lang="da-DK" sz="2400" b="1" dirty="0" err="1" smtClean="0">
                <a:solidFill>
                  <a:schemeClr val="accent1">
                    <a:lumMod val="50000"/>
                  </a:schemeClr>
                </a:solidFill>
              </a:rPr>
              <a:t>Laaaaver</a:t>
            </a:r>
            <a:r>
              <a:rPr lang="da-DK" b="1" dirty="0" smtClean="0">
                <a:solidFill>
                  <a:schemeClr val="accent1">
                    <a:lumMod val="50000"/>
                  </a:schemeClr>
                </a:solidFill>
              </a:rPr>
              <a:t> du </a:t>
            </a:r>
            <a:endParaRPr lang="da-D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kstfelt 8"/>
          <p:cNvSpPr txBox="1"/>
          <p:nvPr/>
        </p:nvSpPr>
        <p:spPr>
          <a:xfrm rot="19952587">
            <a:off x="7362813" y="4856824"/>
            <a:ext cx="383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Du finder målgruppens rutiner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3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Andre </a:t>
            </a:r>
            <a:r>
              <a:rPr lang="da-DK" dirty="0" smtClean="0"/>
              <a:t>perspektiverende </a:t>
            </a:r>
            <a:r>
              <a:rPr lang="da-DK" dirty="0"/>
              <a:t>spørgsmål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12714" y="2321384"/>
            <a:ext cx="7966572" cy="2085363"/>
          </a:xfrm>
        </p:spPr>
        <p:txBody>
          <a:bodyPr/>
          <a:lstStyle/>
          <a:p>
            <a:r>
              <a:rPr lang="da-DK" dirty="0" smtClean="0"/>
              <a:t>Hvordan tror du din morgenmad påvirker din dag?</a:t>
            </a:r>
          </a:p>
          <a:p>
            <a:r>
              <a:rPr lang="da-DK" dirty="0" smtClean="0"/>
              <a:t>Hvad spiser din familie ?</a:t>
            </a:r>
            <a:endParaRPr lang="da-DK" dirty="0"/>
          </a:p>
          <a:p>
            <a:r>
              <a:rPr lang="da-DK" dirty="0" smtClean="0"/>
              <a:t>Hvad spiser dine venner ?</a:t>
            </a:r>
          </a:p>
          <a:p>
            <a:r>
              <a:rPr lang="da-DK" dirty="0" smtClean="0"/>
              <a:t>Hvad har du hørt er sundt ?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8703325" y="365125"/>
            <a:ext cx="3294044" cy="2187613"/>
            <a:chOff x="8703325" y="365125"/>
            <a:chExt cx="3294044" cy="2187613"/>
          </a:xfrm>
        </p:grpSpPr>
        <p:pic>
          <p:nvPicPr>
            <p:cNvPr id="5" name="Billed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3325" y="365125"/>
              <a:ext cx="3294044" cy="2187613"/>
            </a:xfrm>
            <a:prstGeom prst="rect">
              <a:avLst/>
            </a:prstGeom>
          </p:spPr>
        </p:pic>
        <p:sp>
          <p:nvSpPr>
            <p:cNvPr id="6" name="Cirkel 5"/>
            <p:cNvSpPr/>
            <p:nvPr/>
          </p:nvSpPr>
          <p:spPr>
            <a:xfrm>
              <a:off x="9524082" y="665716"/>
              <a:ext cx="1652530" cy="1586429"/>
            </a:xfrm>
            <a:prstGeom prst="pie">
              <a:avLst>
                <a:gd name="adj1" fmla="val 5340909"/>
                <a:gd name="adj2" fmla="val 10810003"/>
              </a:avLst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</p:grpSp>
      <p:sp>
        <p:nvSpPr>
          <p:cNvPr id="7" name="Tekstfelt 6"/>
          <p:cNvSpPr txBox="1"/>
          <p:nvPr/>
        </p:nvSpPr>
        <p:spPr>
          <a:xfrm>
            <a:off x="9087796" y="6066403"/>
            <a:ext cx="2525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/>
              <a:t>Hvad</a:t>
            </a:r>
            <a:r>
              <a:rPr lang="da-DK" dirty="0" smtClean="0"/>
              <a:t> ved du</a:t>
            </a:r>
            <a:endParaRPr lang="da-DK" dirty="0"/>
          </a:p>
        </p:txBody>
      </p:sp>
      <p:sp>
        <p:nvSpPr>
          <p:cNvPr id="8" name="Tekstfelt 7"/>
          <p:cNvSpPr txBox="1"/>
          <p:nvPr/>
        </p:nvSpPr>
        <p:spPr>
          <a:xfrm rot="1543375">
            <a:off x="1028711" y="4819313"/>
            <a:ext cx="383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Hvad vil du vide om </a:t>
            </a:r>
            <a:b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din problemstilling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kstfelt 8"/>
          <p:cNvSpPr txBox="1"/>
          <p:nvPr/>
        </p:nvSpPr>
        <p:spPr>
          <a:xfrm rot="20337044">
            <a:off x="6536722" y="4714277"/>
            <a:ext cx="2499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Respondentens viden om situationen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6899"/>
          </a:xfrm>
        </p:spPr>
        <p:txBody>
          <a:bodyPr/>
          <a:lstStyle/>
          <a:p>
            <a:r>
              <a:rPr lang="da-DK" dirty="0"/>
              <a:t>Muligheds afklarende </a:t>
            </a:r>
            <a:r>
              <a:rPr lang="da-DK" dirty="0" smtClean="0"/>
              <a:t>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2387485"/>
            <a:ext cx="10515600" cy="2272650"/>
          </a:xfrm>
        </p:spPr>
        <p:txBody>
          <a:bodyPr/>
          <a:lstStyle/>
          <a:p>
            <a:r>
              <a:rPr lang="da-DK" dirty="0"/>
              <a:t>Hvad ville du allerhelst have til morgenmad ?</a:t>
            </a:r>
          </a:p>
          <a:p>
            <a:r>
              <a:rPr lang="da-DK" dirty="0" smtClean="0"/>
              <a:t>Hvilken </a:t>
            </a:r>
            <a:r>
              <a:rPr lang="da-DK" dirty="0"/>
              <a:t>morgenmad tror du ville give den bedste formiddag ?</a:t>
            </a:r>
          </a:p>
          <a:p>
            <a:r>
              <a:rPr lang="da-DK" dirty="0"/>
              <a:t>Hvilken morgenmad tror du indeholder flest vitaminer og mineraler </a:t>
            </a:r>
            <a:r>
              <a:rPr lang="da-DK" dirty="0" smtClean="0"/>
              <a:t>?</a:t>
            </a:r>
          </a:p>
          <a:p>
            <a:r>
              <a:rPr lang="da-DK" dirty="0" smtClean="0"/>
              <a:t>Hvad tror du ville give dig appeltit, før du tager af sted ?</a:t>
            </a:r>
            <a:endParaRPr lang="da-DK" dirty="0"/>
          </a:p>
          <a:p>
            <a:endParaRPr lang="da-DK" dirty="0"/>
          </a:p>
        </p:txBody>
      </p:sp>
      <p:grpSp>
        <p:nvGrpSpPr>
          <p:cNvPr id="4" name="Gruppe 3"/>
          <p:cNvGrpSpPr/>
          <p:nvPr/>
        </p:nvGrpSpPr>
        <p:grpSpPr>
          <a:xfrm>
            <a:off x="8703325" y="365125"/>
            <a:ext cx="3294044" cy="2187613"/>
            <a:chOff x="8703325" y="365125"/>
            <a:chExt cx="3294044" cy="2187613"/>
          </a:xfrm>
        </p:grpSpPr>
        <p:pic>
          <p:nvPicPr>
            <p:cNvPr id="5" name="Billede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3325" y="365125"/>
              <a:ext cx="3294044" cy="2187613"/>
            </a:xfrm>
            <a:prstGeom prst="rect">
              <a:avLst/>
            </a:prstGeom>
          </p:spPr>
        </p:pic>
        <p:sp>
          <p:nvSpPr>
            <p:cNvPr id="6" name="Cirkel 5"/>
            <p:cNvSpPr/>
            <p:nvPr/>
          </p:nvSpPr>
          <p:spPr>
            <a:xfrm>
              <a:off x="9524082" y="665716"/>
              <a:ext cx="1652530" cy="1586429"/>
            </a:xfrm>
            <a:prstGeom prst="pie">
              <a:avLst>
                <a:gd name="adj1" fmla="val 58584"/>
                <a:gd name="adj2" fmla="val 5449778"/>
              </a:avLst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</p:grpSp>
      <p:sp>
        <p:nvSpPr>
          <p:cNvPr id="7" name="Tekstfelt 6"/>
          <p:cNvSpPr txBox="1"/>
          <p:nvPr/>
        </p:nvSpPr>
        <p:spPr>
          <a:xfrm rot="1410350">
            <a:off x="600889" y="4874808"/>
            <a:ext cx="383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Styring efter det realistiske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8885959" y="5994154"/>
            <a:ext cx="2928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/>
              <a:t>Dine</a:t>
            </a:r>
            <a:r>
              <a:rPr lang="da-DK" b="1" dirty="0" smtClean="0"/>
              <a:t> tanker </a:t>
            </a:r>
            <a:r>
              <a:rPr lang="da-DK" sz="2400" b="1" dirty="0" smtClean="0"/>
              <a:t>Mit</a:t>
            </a:r>
            <a:r>
              <a:rPr lang="da-DK" b="1" dirty="0" smtClean="0"/>
              <a:t> problem</a:t>
            </a:r>
            <a:endParaRPr lang="da-DK" b="1" dirty="0"/>
          </a:p>
        </p:txBody>
      </p:sp>
      <p:sp>
        <p:nvSpPr>
          <p:cNvPr id="9" name="Tekstfelt 8"/>
          <p:cNvSpPr txBox="1"/>
          <p:nvPr/>
        </p:nvSpPr>
        <p:spPr>
          <a:xfrm rot="20337044">
            <a:off x="6942933" y="4947933"/>
            <a:ext cx="383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Brug respondentens kreativitet 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Strategiske </a:t>
            </a:r>
            <a:r>
              <a:rPr lang="da-DK" dirty="0" smtClean="0"/>
              <a:t>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2552738"/>
            <a:ext cx="10515600" cy="1644688"/>
          </a:xfrm>
        </p:spPr>
        <p:txBody>
          <a:bodyPr/>
          <a:lstStyle/>
          <a:p>
            <a:r>
              <a:rPr lang="da-DK" dirty="0" smtClean="0"/>
              <a:t>Kunne du forestille dig at kunne spise morgenmad på vejen ?</a:t>
            </a:r>
          </a:p>
          <a:p>
            <a:r>
              <a:rPr lang="da-DK" dirty="0" smtClean="0"/>
              <a:t>Hvad ville du tænke om et transportabelt morgenmads produkt ?</a:t>
            </a:r>
          </a:p>
          <a:p>
            <a:r>
              <a:rPr lang="da-DK" dirty="0" smtClean="0"/>
              <a:t>Hvilke krav ville du stille til et transportabelt morgenmads produkt ?</a:t>
            </a:r>
          </a:p>
          <a:p>
            <a:endParaRPr lang="da-DK" dirty="0"/>
          </a:p>
        </p:txBody>
      </p:sp>
      <p:grpSp>
        <p:nvGrpSpPr>
          <p:cNvPr id="6" name="Gruppe 5"/>
          <p:cNvGrpSpPr/>
          <p:nvPr/>
        </p:nvGrpSpPr>
        <p:grpSpPr>
          <a:xfrm>
            <a:off x="8703325" y="365125"/>
            <a:ext cx="3294044" cy="2187613"/>
            <a:chOff x="8703325" y="365125"/>
            <a:chExt cx="3294044" cy="2187613"/>
          </a:xfrm>
        </p:grpSpPr>
        <p:pic>
          <p:nvPicPr>
            <p:cNvPr id="4" name="Billede 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3325" y="365125"/>
              <a:ext cx="3294044" cy="2187613"/>
            </a:xfrm>
            <a:prstGeom prst="rect">
              <a:avLst/>
            </a:prstGeom>
          </p:spPr>
        </p:pic>
        <p:sp>
          <p:nvSpPr>
            <p:cNvPr id="5" name="Cirkel 4"/>
            <p:cNvSpPr/>
            <p:nvPr/>
          </p:nvSpPr>
          <p:spPr>
            <a:xfrm>
              <a:off x="9524082" y="665716"/>
              <a:ext cx="1652530" cy="1586429"/>
            </a:xfrm>
            <a:prstGeom prst="pie">
              <a:avLst>
                <a:gd name="adj1" fmla="val 16185908"/>
                <a:gd name="adj2" fmla="val 21544554"/>
              </a:avLst>
            </a:prstGeom>
            <a:solidFill>
              <a:schemeClr val="accent1">
                <a:alpha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>
                <a:solidFill>
                  <a:schemeClr val="tx1"/>
                </a:solidFill>
              </a:endParaRPr>
            </a:p>
          </p:txBody>
        </p:sp>
      </p:grpSp>
      <p:sp>
        <p:nvSpPr>
          <p:cNvPr id="8" name="Tekstfelt 7"/>
          <p:cNvSpPr txBox="1"/>
          <p:nvPr/>
        </p:nvSpPr>
        <p:spPr>
          <a:xfrm rot="1410350">
            <a:off x="600889" y="4874808"/>
            <a:ext cx="383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Hvad synes du om vores ide ?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kstfelt 8"/>
          <p:cNvSpPr txBox="1"/>
          <p:nvPr/>
        </p:nvSpPr>
        <p:spPr>
          <a:xfrm rot="21144428">
            <a:off x="3926147" y="4650136"/>
            <a:ext cx="383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Ønsker til fremtiden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kstfelt 9"/>
          <p:cNvSpPr txBox="1"/>
          <p:nvPr/>
        </p:nvSpPr>
        <p:spPr>
          <a:xfrm rot="1410350">
            <a:off x="6784428" y="4650137"/>
            <a:ext cx="383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Praktiske spørgsmål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kstfelt 10"/>
          <p:cNvSpPr txBox="1"/>
          <p:nvPr/>
        </p:nvSpPr>
        <p:spPr>
          <a:xfrm>
            <a:off x="8885959" y="5994154"/>
            <a:ext cx="2928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/>
              <a:t>Dine</a:t>
            </a:r>
            <a:r>
              <a:rPr lang="da-DK" b="1" dirty="0" smtClean="0"/>
              <a:t> tanker </a:t>
            </a:r>
            <a:r>
              <a:rPr lang="da-DK" sz="2400" b="1" dirty="0" smtClean="0"/>
              <a:t>Mit</a:t>
            </a:r>
            <a:r>
              <a:rPr lang="da-DK" b="1" dirty="0" smtClean="0"/>
              <a:t> Produkt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17963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Relations skabende </a:t>
            </a:r>
            <a:r>
              <a:rPr lang="da-DK" dirty="0" smtClean="0"/>
              <a:t>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96020" y="2244266"/>
            <a:ext cx="5199960" cy="2140447"/>
          </a:xfrm>
        </p:spPr>
        <p:txBody>
          <a:bodyPr>
            <a:normAutofit/>
          </a:bodyPr>
          <a:lstStyle/>
          <a:p>
            <a:r>
              <a:rPr lang="da-DK" dirty="0" smtClean="0"/>
              <a:t>Kom med en lille intro </a:t>
            </a:r>
            <a:r>
              <a:rPr lang="da-DK" sz="1600" dirty="0" smtClean="0"/>
              <a:t>(hvorfor kontakt)</a:t>
            </a:r>
          </a:p>
          <a:p>
            <a:r>
              <a:rPr lang="da-DK" dirty="0" smtClean="0"/>
              <a:t>Må vi kontakte dig</a:t>
            </a:r>
          </a:p>
          <a:p>
            <a:r>
              <a:rPr lang="da-DK" dirty="0" smtClean="0"/>
              <a:t>Hvad er din </a:t>
            </a:r>
            <a:r>
              <a:rPr lang="da-DK" dirty="0" err="1" smtClean="0"/>
              <a:t>email</a:t>
            </a:r>
            <a:endParaRPr lang="da-DK" dirty="0" smtClean="0"/>
          </a:p>
          <a:p>
            <a:r>
              <a:rPr lang="da-DK" dirty="0" smtClean="0"/>
              <a:t>Hvad er dit telefonnummer </a:t>
            </a:r>
            <a:endParaRPr lang="da-DK" dirty="0"/>
          </a:p>
        </p:txBody>
      </p:sp>
      <p:pic>
        <p:nvPicPr>
          <p:cNvPr id="4" name="Billed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920" y="365125"/>
            <a:ext cx="3294044" cy="2187613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0860336" y="649996"/>
            <a:ext cx="683046" cy="297455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 rot="2719723">
            <a:off x="498181" y="3821397"/>
            <a:ext cx="383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Du bygger på den tillid du </a:t>
            </a:r>
            <a:b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har skabt i dit spørgeskema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kstfelt 6"/>
          <p:cNvSpPr txBox="1"/>
          <p:nvPr/>
        </p:nvSpPr>
        <p:spPr>
          <a:xfrm rot="20246133">
            <a:off x="3748458" y="4743448"/>
            <a:ext cx="383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Det er her det bliver farligt</a:t>
            </a:r>
          </a:p>
          <a:p>
            <a:pPr algn="ctr"/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or respondenten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kstfelt 7"/>
          <p:cNvSpPr txBox="1"/>
          <p:nvPr/>
        </p:nvSpPr>
        <p:spPr>
          <a:xfrm rot="2386360">
            <a:off x="7601378" y="3632254"/>
            <a:ext cx="3837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Hvad er der i det for </a:t>
            </a:r>
          </a:p>
          <a:p>
            <a:pPr algn="ctr"/>
            <a:r>
              <a:rPr lang="da-DK" dirty="0" smtClean="0">
                <a:solidFill>
                  <a:schemeClr val="accent1">
                    <a:lumMod val="50000"/>
                  </a:schemeClr>
                </a:solidFill>
              </a:rPr>
              <a:t>respondenten</a:t>
            </a:r>
            <a:endParaRPr lang="da-DK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9346487" y="5870531"/>
            <a:ext cx="1478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smtClean="0"/>
              <a:t>Din</a:t>
            </a:r>
            <a:r>
              <a:rPr lang="da-DK" b="1" dirty="0" smtClean="0"/>
              <a:t> tryghed</a:t>
            </a:r>
          </a:p>
        </p:txBody>
      </p:sp>
    </p:spTree>
    <p:extLst>
      <p:ext uri="{BB962C8B-B14F-4D97-AF65-F5344CB8AC3E}">
        <p14:creationId xmlns:p14="http://schemas.microsoft.com/office/powerpoint/2010/main" val="427714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359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Spørgeskemaer</vt:lpstr>
      <vt:lpstr>Før vi starter</vt:lpstr>
      <vt:lpstr>De 6 spørge typer</vt:lpstr>
      <vt:lpstr>Respondent afklarende spørgsmål</vt:lpstr>
      <vt:lpstr>Situations afklarende spørgsmål</vt:lpstr>
      <vt:lpstr>Andre perspektiverende spørgsmål </vt:lpstr>
      <vt:lpstr>Muligheds afklarende spørgsmål</vt:lpstr>
      <vt:lpstr>Strategiske spørgsmål</vt:lpstr>
      <vt:lpstr>Relations skabende spørgsmål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Spørgeskemaer</dc:title>
  <dc:creator>Steen Heide</dc:creator>
  <cp:lastModifiedBy>Steen Heide</cp:lastModifiedBy>
  <cp:revision>21</cp:revision>
  <dcterms:created xsi:type="dcterms:W3CDTF">2018-09-03T08:01:44Z</dcterms:created>
  <dcterms:modified xsi:type="dcterms:W3CDTF">2018-09-05T08:09:26Z</dcterms:modified>
</cp:coreProperties>
</file>