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39" d="100"/>
          <a:sy n="39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482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468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23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968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035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578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120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628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097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838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754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FA6F-59AB-48B9-BC04-5DE58A782554}" type="datetimeFigureOut">
              <a:rPr lang="da-DK" smtClean="0"/>
              <a:t>06-11-2018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55A0E-39A5-4B78-88B4-ED68A5624D5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630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PV – </a:t>
            </a:r>
            <a:r>
              <a:rPr lang="da-DK" dirty="0" err="1" smtClean="0"/>
              <a:t>scorecard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Point for krav i løsning x vægtning i af krav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163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Ovn til afbrænding af hospitals affald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6727825" algn="ctr"/>
              </a:tabLst>
            </a:pPr>
            <a:r>
              <a:rPr lang="da-DK" dirty="0" smtClean="0"/>
              <a:t>Krav	</a:t>
            </a:r>
            <a:r>
              <a:rPr lang="da-DK" sz="2000" dirty="0" smtClean="0"/>
              <a:t>point</a:t>
            </a:r>
            <a:endParaRPr lang="da-DK" dirty="0" smtClean="0"/>
          </a:p>
          <a:p>
            <a:pPr lvl="1">
              <a:tabLst>
                <a:tab pos="6727825" algn="ctr"/>
              </a:tabLst>
            </a:pPr>
            <a:r>
              <a:rPr lang="da-DK" dirty="0" smtClean="0"/>
              <a:t>Afbrænding ved mere end 1000°C	5	ellers udvikles dioxin</a:t>
            </a:r>
          </a:p>
          <a:p>
            <a:pPr lvl="1">
              <a:tabLst>
                <a:tab pos="6727825" algn="ctr"/>
              </a:tabLst>
            </a:pPr>
            <a:r>
              <a:rPr lang="da-DK" dirty="0" smtClean="0"/>
              <a:t>Lav kontakt med forbrændings produkt	4	kan være skarpe/giftige</a:t>
            </a:r>
          </a:p>
          <a:p>
            <a:pPr lvl="1">
              <a:tabLst>
                <a:tab pos="6727825" algn="ctr"/>
              </a:tabLst>
            </a:pPr>
            <a:r>
              <a:rPr lang="da-DK" dirty="0" smtClean="0"/>
              <a:t>Nem at tænde op	4	Anvendelighed</a:t>
            </a:r>
          </a:p>
          <a:p>
            <a:pPr lvl="1">
              <a:tabLst>
                <a:tab pos="6727825" algn="ctr"/>
              </a:tabLst>
            </a:pPr>
            <a:r>
              <a:rPr lang="da-DK" dirty="0" smtClean="0"/>
              <a:t>Ergonomisk optænding	3	Anvendelighed</a:t>
            </a:r>
          </a:p>
          <a:p>
            <a:pPr lvl="1">
              <a:tabLst>
                <a:tab pos="6727825" algn="ctr"/>
              </a:tabLst>
            </a:pPr>
            <a:r>
              <a:rPr lang="da-DK" dirty="0" smtClean="0"/>
              <a:t>Ergonomisk vedligehold af forbrænding 	3	Anvendelighed </a:t>
            </a:r>
          </a:p>
          <a:p>
            <a:pPr lvl="1">
              <a:tabLst>
                <a:tab pos="6727825" algn="ctr"/>
              </a:tabLst>
            </a:pPr>
            <a:r>
              <a:rPr lang="da-DK" dirty="0" smtClean="0"/>
              <a:t>Ingen Risiko for ildspåsættelse 	5	tørke 9 måneder/år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084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FMEA - </a:t>
            </a:r>
            <a:r>
              <a:rPr lang="en-US" i="1" dirty="0" smtClean="0"/>
              <a:t>failure modes and effects analysis</a:t>
            </a:r>
            <a:endParaRPr lang="da-DK" dirty="0"/>
          </a:p>
        </p:txBody>
      </p:sp>
      <p:pic>
        <p:nvPicPr>
          <p:cNvPr id="25" name="Billed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53" y="365124"/>
            <a:ext cx="3020903" cy="5938821"/>
          </a:xfrm>
          <a:prstGeom prst="rect">
            <a:avLst/>
          </a:prstGeom>
        </p:spPr>
      </p:pic>
      <p:sp>
        <p:nvSpPr>
          <p:cNvPr id="26" name="Pladsholder til indhold 25"/>
          <p:cNvSpPr>
            <a:spLocks noGrp="1"/>
          </p:cNvSpPr>
          <p:nvPr>
            <p:ph idx="1"/>
          </p:nvPr>
        </p:nvSpPr>
        <p:spPr>
          <a:xfrm>
            <a:off x="3575956" y="1825625"/>
            <a:ext cx="7777844" cy="4351338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1000°C forbrændings temperatur</a:t>
            </a:r>
            <a:endParaRPr lang="da-DK" dirty="0"/>
          </a:p>
          <a:p>
            <a:pPr lvl="1"/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Temperaturen ledes forbi affaldet, se røggang</a:t>
            </a:r>
          </a:p>
          <a:p>
            <a:pPr lvl="1"/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Når der går ild i affald dannes røggasser der i bedste fald vil blive antændt når de falder ned i bål kammeret</a:t>
            </a:r>
          </a:p>
          <a:p>
            <a:pPr lvl="1"/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I værste fald vil </a:t>
            </a:r>
            <a:r>
              <a:rPr lang="da-DK" dirty="0" err="1" smtClean="0">
                <a:solidFill>
                  <a:schemeClr val="accent2">
                    <a:lumMod val="50000"/>
                  </a:schemeClr>
                </a:solidFill>
              </a:rPr>
              <a:t>uantænte</a:t>
            </a:r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 røggasser ved en smule ilt skabe forpufninger der vil åbne låger og sprede røg og bålrester ud i området.</a:t>
            </a:r>
          </a:p>
          <a:p>
            <a:pPr lvl="1"/>
            <a:r>
              <a:rPr lang="da-DK" dirty="0" smtClean="0">
                <a:solidFill>
                  <a:schemeClr val="accent6">
                    <a:lumMod val="50000"/>
                  </a:schemeClr>
                </a:solidFill>
              </a:rPr>
              <a:t>Ilden vil kunne smelte plastic der vil kunne dryppe ned i bålet, disse fragmenter vil muligvis opnå en rimelig forbrændings temperatur.</a:t>
            </a:r>
          </a:p>
          <a:p>
            <a:pPr lvl="1"/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Alt i alt gives 1 point for målopfyldelse</a:t>
            </a:r>
            <a:endParaRPr lang="da-DK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6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FMEA - </a:t>
            </a:r>
            <a:r>
              <a:rPr lang="en-US" i="1" dirty="0" smtClean="0"/>
              <a:t>failure modes and effects analysis</a:t>
            </a:r>
            <a:endParaRPr lang="da-DK" dirty="0"/>
          </a:p>
        </p:txBody>
      </p:sp>
      <p:sp>
        <p:nvSpPr>
          <p:cNvPr id="26" name="Pladsholder til indhold 25"/>
          <p:cNvSpPr>
            <a:spLocks noGrp="1"/>
          </p:cNvSpPr>
          <p:nvPr>
            <p:ph idx="1"/>
          </p:nvPr>
        </p:nvSpPr>
        <p:spPr>
          <a:xfrm>
            <a:off x="3575956" y="1825624"/>
            <a:ext cx="7777844" cy="4869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1000°C forbrændings temperatur</a:t>
            </a:r>
            <a:endParaRPr lang="da-DK" dirty="0"/>
          </a:p>
          <a:p>
            <a:pPr lvl="1"/>
            <a:r>
              <a:rPr lang="da-DK" dirty="0" smtClean="0">
                <a:solidFill>
                  <a:schemeClr val="accent6">
                    <a:lumMod val="50000"/>
                  </a:schemeClr>
                </a:solidFill>
              </a:rPr>
              <a:t>Temperaturen ledes gennem affaldet, se røggang</a:t>
            </a:r>
          </a:p>
          <a:p>
            <a:pPr lvl="1"/>
            <a:r>
              <a:rPr lang="da-DK" dirty="0" smtClean="0">
                <a:solidFill>
                  <a:schemeClr val="accent6">
                    <a:lumMod val="50000"/>
                  </a:schemeClr>
                </a:solidFill>
              </a:rPr>
              <a:t>Når der går ild i affald, </a:t>
            </a:r>
            <a:r>
              <a:rPr lang="da-DK" dirty="0" err="1" smtClean="0">
                <a:solidFill>
                  <a:schemeClr val="accent6">
                    <a:lumMod val="50000"/>
                  </a:schemeClr>
                </a:solidFill>
              </a:rPr>
              <a:t>viI</a:t>
            </a:r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a-DK" dirty="0" smtClean="0">
                <a:solidFill>
                  <a:schemeClr val="accent6">
                    <a:lumMod val="50000"/>
                  </a:schemeClr>
                </a:solidFill>
              </a:rPr>
              <a:t>det skabe varme der vil være med til at skabe træk i skorstenen, og trække ny frisk forbrændings luft ind til forbrænding.</a:t>
            </a:r>
          </a:p>
          <a:p>
            <a:pPr lvl="1"/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Ilden vil kunne smelte plastic der vil kunne dryppe ned i bålet, men her ligger forbrændingsluften forkert, idet den trækkes hen over bålet og der med opnås ikke tilstrækkelig høj temperatur til at undgå dioxin</a:t>
            </a:r>
          </a:p>
          <a:p>
            <a:pPr lvl="1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Alt i alt gives 3 point for målopfyldelse</a:t>
            </a:r>
          </a:p>
          <a:p>
            <a:pPr lvl="1"/>
            <a:r>
              <a:rPr lang="da-DK" dirty="0" smtClean="0">
                <a:solidFill>
                  <a:srgbClr val="00B050"/>
                </a:solidFill>
              </a:rPr>
              <a:t>For at give 9 point tilføjes underluft til bålet, med to kanaler med luft</a:t>
            </a:r>
            <a:endParaRPr lang="da-DK" dirty="0">
              <a:solidFill>
                <a:srgbClr val="00B050"/>
              </a:solidFill>
            </a:endParaRPr>
          </a:p>
        </p:txBody>
      </p:sp>
      <p:pic>
        <p:nvPicPr>
          <p:cNvPr id="27" name="Billed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41" y="365125"/>
            <a:ext cx="3412715" cy="557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1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6727825" algn="ctr"/>
              </a:tabLst>
            </a:pPr>
            <a:endParaRPr lang="da-DK" dirty="0" smtClean="0"/>
          </a:p>
          <a:p>
            <a:pPr marL="0" indent="0">
              <a:buNone/>
              <a:tabLst>
                <a:tab pos="6727825" algn="ctr"/>
              </a:tabLst>
            </a:pPr>
            <a:endParaRPr lang="da-DK" sz="2000" dirty="0" smtClean="0"/>
          </a:p>
          <a:p>
            <a:pPr marL="0" indent="0">
              <a:buNone/>
              <a:tabLst>
                <a:tab pos="6727825" algn="ctr"/>
              </a:tabLst>
            </a:pPr>
            <a:endParaRPr lang="da-DK" sz="2000" dirty="0"/>
          </a:p>
          <a:p>
            <a:pPr marL="0" indent="0">
              <a:buNone/>
              <a:tabLst>
                <a:tab pos="6727825" algn="ctr"/>
              </a:tabLst>
            </a:pPr>
            <a:endParaRPr lang="da-DK" sz="2000" dirty="0" smtClean="0"/>
          </a:p>
          <a:p>
            <a:pPr marL="0" indent="0">
              <a:buNone/>
              <a:tabLst>
                <a:tab pos="5567363" algn="ctr"/>
                <a:tab pos="7445375" algn="ctr"/>
                <a:tab pos="9601200" algn="ctr"/>
              </a:tabLst>
            </a:pPr>
            <a:r>
              <a:rPr lang="da-DK" sz="2000" dirty="0" smtClean="0"/>
              <a:t>Afbrænding ved mere end 1000°C	5*1=5	5*3=15	5*9=45</a:t>
            </a:r>
          </a:p>
          <a:p>
            <a:pPr marL="0" indent="0">
              <a:buNone/>
              <a:tabLst>
                <a:tab pos="5567363" algn="ctr"/>
                <a:tab pos="7445375" algn="ctr"/>
                <a:tab pos="9601200" algn="ctr"/>
              </a:tabLst>
            </a:pPr>
            <a:r>
              <a:rPr lang="da-DK" sz="2000" dirty="0" smtClean="0"/>
              <a:t>forbrændings produkt	4	4	4</a:t>
            </a:r>
          </a:p>
          <a:p>
            <a:pPr marL="0" indent="0">
              <a:buNone/>
              <a:tabLst>
                <a:tab pos="5567363" algn="ctr"/>
                <a:tab pos="7445375" algn="ctr"/>
                <a:tab pos="9601200" algn="ctr"/>
              </a:tabLst>
            </a:pPr>
            <a:r>
              <a:rPr lang="da-DK" sz="2000" dirty="0" smtClean="0"/>
              <a:t>Nem at tænde op	4	4	4</a:t>
            </a:r>
          </a:p>
          <a:p>
            <a:pPr marL="0" indent="0">
              <a:buNone/>
              <a:tabLst>
                <a:tab pos="5567363" algn="ctr"/>
                <a:tab pos="7445375" algn="ctr"/>
                <a:tab pos="9601200" algn="ctr"/>
              </a:tabLst>
            </a:pPr>
            <a:r>
              <a:rPr lang="da-DK" sz="2000" dirty="0" smtClean="0"/>
              <a:t>Ergonomisk optænding	3	3	3</a:t>
            </a:r>
          </a:p>
          <a:p>
            <a:pPr marL="0" indent="0">
              <a:buNone/>
              <a:tabLst>
                <a:tab pos="5567363" algn="ctr"/>
                <a:tab pos="7445375" algn="ctr"/>
                <a:tab pos="9601200" algn="ctr"/>
              </a:tabLst>
            </a:pPr>
            <a:r>
              <a:rPr lang="da-DK" sz="2000" dirty="0" smtClean="0"/>
              <a:t>Ergonomisk vedligehold af forbrænding 	3	3	3</a:t>
            </a:r>
          </a:p>
          <a:p>
            <a:pPr marL="0" indent="0">
              <a:buNone/>
              <a:tabLst>
                <a:tab pos="5567363" algn="ctr"/>
                <a:tab pos="7445375" algn="ctr"/>
                <a:tab pos="9601200" algn="ctr"/>
              </a:tabLst>
            </a:pPr>
            <a:r>
              <a:rPr lang="da-DK" sz="2000" dirty="0" smtClean="0"/>
              <a:t>Ingen Risiko for ildspåsættelse	5	5	5</a:t>
            </a:r>
            <a:endParaRPr lang="da-DK" sz="20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t="49978" r="14345"/>
          <a:stretch/>
        </p:blipFill>
        <p:spPr>
          <a:xfrm>
            <a:off x="6036128" y="1911035"/>
            <a:ext cx="1224109" cy="1405374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3"/>
          <a:srcRect t="47606" r="3349"/>
          <a:stretch/>
        </p:blipFill>
        <p:spPr>
          <a:xfrm>
            <a:off x="7656786" y="1911035"/>
            <a:ext cx="1650232" cy="1462314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3"/>
          <a:srcRect t="47606" r="3349"/>
          <a:stretch/>
        </p:blipFill>
        <p:spPr>
          <a:xfrm>
            <a:off x="9703567" y="1911035"/>
            <a:ext cx="1650232" cy="1462314"/>
          </a:xfrm>
          <a:prstGeom prst="rect">
            <a:avLst/>
          </a:prstGeom>
        </p:spPr>
      </p:pic>
      <p:cxnSp>
        <p:nvCxnSpPr>
          <p:cNvPr id="8" name="Lige forbindelse 7"/>
          <p:cNvCxnSpPr/>
          <p:nvPr/>
        </p:nvCxnSpPr>
        <p:spPr>
          <a:xfrm flipH="1" flipV="1">
            <a:off x="10443990" y="3084022"/>
            <a:ext cx="617301" cy="3308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/>
        </p:nvCxnSpPr>
        <p:spPr>
          <a:xfrm>
            <a:off x="10832335" y="2994115"/>
            <a:ext cx="0" cy="89907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>
            <a:off x="10654229" y="2993446"/>
            <a:ext cx="0" cy="89907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/>
        </p:nvCxnSpPr>
        <p:spPr>
          <a:xfrm>
            <a:off x="10477959" y="2993445"/>
            <a:ext cx="0" cy="89907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06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PV – scorecard</vt:lpstr>
      <vt:lpstr>Ovn til afbrænding af hospitals affald</vt:lpstr>
      <vt:lpstr>FMEA - failure modes and effects analysis</vt:lpstr>
      <vt:lpstr>FMEA - failure modes and effects analysis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 – scorecard</dc:title>
  <dc:creator>Steen Heide</dc:creator>
  <cp:lastModifiedBy>Steen Heide</cp:lastModifiedBy>
  <cp:revision>6</cp:revision>
  <dcterms:created xsi:type="dcterms:W3CDTF">2018-11-06T08:01:45Z</dcterms:created>
  <dcterms:modified xsi:type="dcterms:W3CDTF">2018-11-06T08:55:16Z</dcterms:modified>
</cp:coreProperties>
</file>